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4"/>
  </p:sldMasterIdLst>
  <p:notesMasterIdLst>
    <p:notesMasterId r:id="rId21"/>
  </p:notesMasterIdLst>
  <p:sldIdLst>
    <p:sldId id="256" r:id="rId5"/>
    <p:sldId id="258" r:id="rId6"/>
    <p:sldId id="259" r:id="rId7"/>
    <p:sldId id="260" r:id="rId8"/>
    <p:sldId id="262" r:id="rId9"/>
    <p:sldId id="264" r:id="rId10"/>
    <p:sldId id="265" r:id="rId11"/>
    <p:sldId id="266" r:id="rId12"/>
    <p:sldId id="268" r:id="rId13"/>
    <p:sldId id="275" r:id="rId14"/>
    <p:sldId id="287" r:id="rId15"/>
    <p:sldId id="263" r:id="rId16"/>
    <p:sldId id="288" r:id="rId17"/>
    <p:sldId id="289" r:id="rId18"/>
    <p:sldId id="270" r:id="rId19"/>
    <p:sldId id="283" r:id="rId20"/>
  </p:sldIdLst>
  <p:sldSz cx="13011150" cy="7315200"/>
  <p:notesSz cx="6858000" cy="9144000"/>
  <p:embeddedFontLst>
    <p:embeddedFont>
      <p:font typeface="Calibri" panose="020F0502020204030204" pitchFamily="34" charset="0"/>
      <p:regular r:id="rId22"/>
      <p:bold r:id="rId23"/>
      <p:italic r:id="rId24"/>
      <p:boldItalic r:id="rId25"/>
    </p:embeddedFont>
    <p:embeddedFont>
      <p:font typeface="Segoe UI" panose="020B0502040204020203" pitchFamily="34" charset="0"/>
      <p:regular r:id="rId26"/>
      <p:bold r:id="rId27"/>
      <p:italic r:id="rId28"/>
      <p:boldItalic r:id="rId29"/>
    </p:embeddedFont>
    <p:embeddedFont>
      <p:font typeface="Lato" panose="020B0604020202020204" charset="0"/>
      <p:regular r:id="rId30"/>
      <p:bold r:id="rId31"/>
      <p:italic r:id="rId32"/>
      <p:boldItalic r:id="rId33"/>
    </p:embeddedFont>
    <p:embeddedFont>
      <p:font typeface="Rokkitt" panose="020B0604020202020204" charset="0"/>
      <p:regular r:id="rId34"/>
    </p:embeddedFont>
    <p:embeddedFont>
      <p:font typeface="Trebuchet MS" panose="020B0603020202020204" pitchFamily="34" charset="0"/>
      <p:regular r:id="rId35"/>
      <p:bold r:id="rId36"/>
      <p:italic r:id="rId37"/>
      <p:boldItalic r:id="rId38"/>
    </p:embeddedFont>
    <p:embeddedFont>
      <p:font typeface="Lato Light" panose="020B060402020202020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08" d="100"/>
          <a:sy n="108" d="100"/>
        </p:scale>
        <p:origin x="150" y="1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ctr" rtl="0" fontAlgn="base"/>
            <a:r>
              <a:rPr lang="en-US" b="0" i="0" u="none" strike="noStrike" dirty="0">
                <a:solidFill>
                  <a:srgbClr val="0D1B2A"/>
                </a:solidFill>
                <a:effectLst/>
                <a:latin typeface="Trebuchet MS" panose="020B0603020202020204" pitchFamily="34" charset="0"/>
              </a:rPr>
              <a:t>You can participate in an HSA if you are enrolled in a qualified high deductible health plan and not covered by another non-qualified healthcare plan, like your spouse's employer, Medicare, or Tricare.  </a:t>
            </a:r>
            <a:r>
              <a:rPr lang="en-US" b="0" i="0" dirty="0">
                <a:solidFill>
                  <a:srgbClr val="000000"/>
                </a:solidFill>
                <a:effectLst/>
                <a:latin typeface="Trebuchet MS" panose="020B0603020202020204" pitchFamily="34" charset="0"/>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0D1B2A"/>
                </a:solidFill>
                <a:effectLst/>
                <a:latin typeface="Trebuchet MS" panose="020B0603020202020204" pitchFamily="34" charset="0"/>
              </a:rPr>
              <a:t> </a:t>
            </a:r>
            <a:r>
              <a:rPr lang="en-US" b="0" i="0" dirty="0">
                <a:solidFill>
                  <a:srgbClr val="000000"/>
                </a:solidFill>
                <a:effectLst/>
                <a:latin typeface="Trebuchet MS" panose="020B0603020202020204" pitchFamily="34" charset="0"/>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0D1B2A"/>
                </a:solidFill>
                <a:effectLst/>
                <a:latin typeface="Trebuchet MS" panose="020B0603020202020204" pitchFamily="34" charset="0"/>
              </a:rPr>
              <a:t>You cannot be claimed as a dependent on someone else's tax return and you (and/or your spouse) cannot be enrolled in a Health Care FSA plan that is not limited to dental, vision, or post-deductible medical expenses.</a:t>
            </a:r>
          </a:p>
          <a:p>
            <a:pPr algn="ctr" rtl="0" fontAlgn="base"/>
            <a:endParaRPr lang="en-US" b="0" i="0" u="none" strike="noStrike" dirty="0">
              <a:solidFill>
                <a:srgbClr val="0D1B2A"/>
              </a:solidFill>
              <a:effectLst/>
              <a:latin typeface="Trebuchet MS" panose="020B0603020202020204" pitchFamily="34" charset="0"/>
            </a:endParaRPr>
          </a:p>
          <a:p>
            <a:pPr algn="ctr" rtl="0" fontAlgn="base"/>
            <a:r>
              <a:rPr lang="en-US" b="0" i="0" u="none" strike="noStrike" dirty="0">
                <a:solidFill>
                  <a:srgbClr val="0D1B2A"/>
                </a:solidFill>
                <a:effectLst/>
                <a:latin typeface="Trebuchet MS" panose="020B0603020202020204" pitchFamily="34" charset="0"/>
              </a:rPr>
              <a:t>2022 Plan Limits are:</a:t>
            </a:r>
          </a:p>
          <a:p>
            <a:pPr algn="ctr" rtl="0" fontAlgn="base"/>
            <a:r>
              <a:rPr lang="en-US" b="0" i="0" u="none" strike="noStrike" dirty="0">
                <a:solidFill>
                  <a:srgbClr val="0D1B2A"/>
                </a:solidFill>
                <a:effectLst/>
                <a:latin typeface="Trebuchet MS" panose="020B0603020202020204" pitchFamily="34" charset="0"/>
              </a:rPr>
              <a:t>$3,650 for Single coverage</a:t>
            </a:r>
          </a:p>
          <a:p>
            <a:pPr algn="ctr" rtl="0" fontAlgn="base"/>
            <a:r>
              <a:rPr lang="en-US" b="0" i="0" u="none" strike="noStrike" dirty="0">
                <a:solidFill>
                  <a:srgbClr val="0D1B2A"/>
                </a:solidFill>
                <a:effectLst/>
                <a:latin typeface="Trebuchet MS" panose="020B0603020202020204" pitchFamily="34" charset="0"/>
              </a:rPr>
              <a:t>$7,300 for family coverage</a:t>
            </a:r>
          </a:p>
          <a:p>
            <a:pPr algn="ctr" rtl="0" fontAlgn="base"/>
            <a:r>
              <a:rPr lang="en-US" b="0" i="0" u="none" strike="noStrike" dirty="0">
                <a:solidFill>
                  <a:srgbClr val="0D1B2A"/>
                </a:solidFill>
                <a:effectLst/>
                <a:latin typeface="Trebuchet MS" panose="020B0603020202020204" pitchFamily="34" charset="0"/>
              </a:rPr>
              <a:t>If you are 55 or older, you can contribute an additional $1,000 in catch up contributions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F38AFD9-D5DB-4A47-A4BE-251B4DF1413A}" type="slidenum">
              <a:rPr lang="en-US"/>
              <a:t>11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3308784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14</a:t>
            </a:fld>
            <a:endParaRPr lang="en-US"/>
          </a:p>
        </p:txBody>
      </p:sp>
    </p:spTree>
    <p:extLst>
      <p:ext uri="{BB962C8B-B14F-4D97-AF65-F5344CB8AC3E}">
        <p14:creationId xmlns:p14="http://schemas.microsoft.com/office/powerpoint/2010/main" val="2196391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15</a:t>
            </a:fld>
            <a:endParaRPr lang="en-US"/>
          </a:p>
        </p:txBody>
      </p:sp>
    </p:spTree>
    <p:extLst>
      <p:ext uri="{BB962C8B-B14F-4D97-AF65-F5344CB8AC3E}">
        <p14:creationId xmlns:p14="http://schemas.microsoft.com/office/powerpoint/2010/main" val="905850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9</a:t>
            </a:fld>
            <a:endParaRPr lang="en-US"/>
          </a:p>
        </p:txBody>
      </p:sp>
    </p:spTree>
    <p:extLst>
      <p:ext uri="{BB962C8B-B14F-4D97-AF65-F5344CB8AC3E}">
        <p14:creationId xmlns:p14="http://schemas.microsoft.com/office/powerpoint/2010/main" val="174360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10/3/2023</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fidelity.com/viewpoints/personal-finance/plan-for-rising-health-care-costs"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3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hyperlink" Target="http://www.flores247.com" TargetMode="External"/><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www.flores247.com"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fsastore.com/?utm_source=Flores+and+Associates&amp;amp;utm_medium=TPA+Public+Link+Footer&amp;amp;utm_campaign=TPA+Partner&amp;amp;a_aid=58b5f24ca4f61"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www.flores-associates.com/calculator-links.html"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19.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29BCE"/>
        </a:solidFill>
        <a:effectLst/>
      </p:bgPr>
    </p:bg>
    <p:spTree>
      <p:nvGrpSpPr>
        <p:cNvPr id="1" name="FSA Video Title"/>
        <p:cNvGrpSpPr/>
        <p:nvPr/>
      </p:nvGrpSpPr>
      <p:grpSpPr>
        <a:xfrm>
          <a:off x="0" y="0"/>
          <a:ext cx="0" cy="0"/>
          <a:chOff x="0" y="0"/>
          <a:chExt cx="0" cy="0"/>
        </a:xfrm>
      </p:grpSpPr>
      <p:sp>
        <p:nvSpPr>
          <p:cNvPr id="2" name="title copy"/>
          <p:cNvSpPr/>
          <p:nvPr/>
        </p:nvSpPr>
        <p:spPr>
          <a:xfrm>
            <a:off x="4600575" y="4410075"/>
            <a:ext cx="7686675" cy="685800"/>
          </a:xfrm>
          <a:prstGeom prst="rect">
            <a:avLst/>
          </a:prstGeom>
        </p:spPr>
        <p:txBody>
          <a:bodyPr spcFirstLastPara="0" lIns="0" tIns="0" rIns="0" bIns="0" anchor="t"/>
          <a:lstStyle/>
          <a:p>
            <a:pPr algn="l" hangingPunct="0">
              <a:lnSpc>
                <a:spcPct val="75000"/>
              </a:lnSpc>
              <a:spcBef>
                <a:spcPct val="10000"/>
              </a:spcBef>
            </a:pPr>
            <a:r>
              <a:rPr sz="3000" b="1" dirty="0">
                <a:solidFill>
                  <a:srgbClr val="FFFFFB"/>
                </a:solidFill>
                <a:latin typeface="Lato Light"/>
                <a:ea typeface="+mn-ea"/>
                <a:cs typeface="Lato Light"/>
              </a:rPr>
              <a:t>FSA Plan Overview</a:t>
            </a:r>
          </a:p>
        </p:txBody>
      </p:sp>
      <p:pic>
        <p:nvPicPr>
          <p:cNvPr id="3" name="Experience_Reverse.png"/>
          <p:cNvPicPr/>
          <p:nvPr/>
        </p:nvPicPr>
        <p:blipFill rotWithShape="1">
          <a:blip r:embed="rId3"/>
          <a:stretch>
            <a:fillRect/>
          </a:stretch>
        </p:blipFill>
        <p:spPr>
          <a:xfrm>
            <a:off x="3095625" y="2009775"/>
            <a:ext cx="5276904" cy="1649033"/>
          </a:xfrm>
          <a:prstGeom prst="rect">
            <a:avLst/>
          </a:prstGeom>
        </p:spPr>
      </p:pic>
      <p:pic>
        <p:nvPicPr>
          <p:cNvPr id="4" name="Line-24"/>
          <p:cNvPicPr/>
          <p:nvPr/>
        </p:nvPicPr>
        <p:blipFill rotWithShape="1">
          <a:blip r:embed="rId4"/>
          <a:stretch>
            <a:fillRect/>
          </a:stretch>
        </p:blipFill>
        <p:spPr>
          <a:xfrm>
            <a:off x="2362200" y="4133850"/>
            <a:ext cx="7620000" cy="76200"/>
          </a:xfrm>
          <a:prstGeom prst="rect">
            <a:avLst/>
          </a:prstGeom>
        </p:spPr>
      </p:pic>
      <p:pic>
        <p:nvPicPr>
          <p:cNvPr id="5" name="Line-24"/>
          <p:cNvPicPr/>
          <p:nvPr/>
        </p:nvPicPr>
        <p:blipFill rotWithShape="1">
          <a:blip r:embed="rId4"/>
          <a:stretch>
            <a:fillRect/>
          </a:stretch>
        </p:blipFill>
        <p:spPr>
          <a:xfrm>
            <a:off x="2362200" y="4953000"/>
            <a:ext cx="7620000" cy="762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BFF"/>
        </a:solidFill>
        <a:effectLst/>
      </p:bgPr>
    </p:bg>
    <p:spTree>
      <p:nvGrpSpPr>
        <p:cNvPr id="1" name="2022 DCFSA - 3.31 Deadline - no min"/>
        <p:cNvGrpSpPr/>
        <p:nvPr/>
      </p:nvGrpSpPr>
      <p:grpSpPr>
        <a:xfrm>
          <a:off x="0" y="0"/>
          <a:ext cx="0" cy="0"/>
          <a:chOff x="0" y="0"/>
          <a:chExt cx="0" cy="0"/>
        </a:xfrm>
      </p:grpSpPr>
      <p:pic>
        <p:nvPicPr>
          <p:cNvPr id="2" name="Shape-8"/>
          <p:cNvPicPr/>
          <p:nvPr/>
        </p:nvPicPr>
        <p:blipFill rotWithShape="1">
          <a:blip r:embed="rId3"/>
          <a:stretch>
            <a:fillRect/>
          </a:stretch>
        </p:blipFill>
        <p:spPr>
          <a:xfrm>
            <a:off x="0" y="2000250"/>
            <a:ext cx="6740899" cy="1232248"/>
          </a:xfrm>
          <a:prstGeom prst="rect">
            <a:avLst/>
          </a:prstGeom>
        </p:spPr>
      </p:pic>
      <p:pic>
        <p:nvPicPr>
          <p:cNvPr id="3" name="Shape2"/>
          <p:cNvPicPr/>
          <p:nvPr/>
        </p:nvPicPr>
        <p:blipFill rotWithShape="1">
          <a:blip r:embed="rId4"/>
          <a:stretch>
            <a:fillRect/>
          </a:stretch>
        </p:blipFill>
        <p:spPr>
          <a:xfrm>
            <a:off x="0" y="914400"/>
            <a:ext cx="6758449" cy="1255344"/>
          </a:xfrm>
          <a:prstGeom prst="rect">
            <a:avLst/>
          </a:prstGeom>
        </p:spPr>
      </p:pic>
      <p:pic>
        <p:nvPicPr>
          <p:cNvPr id="4" name="Shape-8"/>
          <p:cNvPicPr/>
          <p:nvPr/>
        </p:nvPicPr>
        <p:blipFill rotWithShape="1">
          <a:blip r:embed="rId5"/>
          <a:stretch>
            <a:fillRect/>
          </a:stretch>
        </p:blipFill>
        <p:spPr>
          <a:xfrm>
            <a:off x="7315200" y="0"/>
            <a:ext cx="5805914" cy="7488583"/>
          </a:xfrm>
          <a:prstGeom prst="rect">
            <a:avLst/>
          </a:prstGeom>
        </p:spPr>
      </p:pic>
      <p:sp>
        <p:nvSpPr>
          <p:cNvPr id="5" name="title copy"/>
          <p:cNvSpPr/>
          <p:nvPr/>
        </p:nvSpPr>
        <p:spPr>
          <a:xfrm>
            <a:off x="-1485900" y="1057275"/>
            <a:ext cx="6448425" cy="838200"/>
          </a:xfrm>
          <a:prstGeom prst="rect">
            <a:avLst/>
          </a:prstGeom>
        </p:spPr>
        <p:txBody>
          <a:bodyPr spcFirstLastPara="0" lIns="0" tIns="0" rIns="0" bIns="0" anchor="t"/>
          <a:lstStyle/>
          <a:p>
            <a:pPr algn="ctr" hangingPunct="0">
              <a:lnSpc>
                <a:spcPct val="108333"/>
              </a:lnSpc>
            </a:pPr>
            <a:r>
              <a:rPr sz="2550" b="1">
                <a:solidFill>
                  <a:srgbClr val="FFFFFB"/>
                </a:solidFill>
                <a:latin typeface="Lato"/>
                <a:ea typeface="+mn-ea"/>
                <a:cs typeface="Lato"/>
              </a:rPr>
              <a:t>Household Maximum:</a:t>
            </a:r>
          </a:p>
          <a:p>
            <a:pPr algn="ctr" hangingPunct="0">
              <a:lnSpc>
                <a:spcPct val="108333"/>
              </a:lnSpc>
            </a:pPr>
            <a:r>
              <a:rPr sz="2550" b="1">
                <a:solidFill>
                  <a:srgbClr val="FFFFFB"/>
                </a:solidFill>
                <a:latin typeface="Lato"/>
                <a:ea typeface="+mn-ea"/>
                <a:cs typeface="Lato"/>
              </a:rPr>
              <a:t> $5,000 </a:t>
            </a:r>
          </a:p>
        </p:txBody>
      </p:sp>
      <p:pic>
        <p:nvPicPr>
          <p:cNvPr id="6" name="Shape-8"/>
          <p:cNvPicPr/>
          <p:nvPr/>
        </p:nvPicPr>
        <p:blipFill rotWithShape="1">
          <a:blip r:embed="rId6"/>
          <a:stretch>
            <a:fillRect/>
          </a:stretch>
        </p:blipFill>
        <p:spPr>
          <a:xfrm>
            <a:off x="-2495550" y="828675"/>
            <a:ext cx="639215" cy="88680"/>
          </a:xfrm>
          <a:prstGeom prst="rect">
            <a:avLst/>
          </a:prstGeom>
        </p:spPr>
      </p:pic>
      <p:sp>
        <p:nvSpPr>
          <p:cNvPr id="7" name="title copy"/>
          <p:cNvSpPr/>
          <p:nvPr/>
        </p:nvSpPr>
        <p:spPr>
          <a:xfrm>
            <a:off x="95250" y="228600"/>
            <a:ext cx="6581775" cy="514350"/>
          </a:xfrm>
          <a:prstGeom prst="rect">
            <a:avLst/>
          </a:prstGeom>
        </p:spPr>
        <p:txBody>
          <a:bodyPr spcFirstLastPara="0" lIns="0" tIns="0" rIns="0" bIns="0" anchor="t"/>
          <a:lstStyle/>
          <a:p>
            <a:pPr algn="l" hangingPunct="0">
              <a:lnSpc>
                <a:spcPct val="75000"/>
              </a:lnSpc>
              <a:spcBef>
                <a:spcPct val="10000"/>
              </a:spcBef>
            </a:pPr>
            <a:r>
              <a:rPr sz="4500" b="1">
                <a:solidFill>
                  <a:srgbClr val="24588D"/>
                </a:solidFill>
                <a:latin typeface="Rokkitt"/>
                <a:ea typeface="+mn-ea"/>
                <a:cs typeface="Rokkitt"/>
              </a:rPr>
              <a:t>Dependent Care Basics</a:t>
            </a:r>
          </a:p>
        </p:txBody>
      </p:sp>
      <p:sp>
        <p:nvSpPr>
          <p:cNvPr id="8" name="title copy"/>
          <p:cNvSpPr/>
          <p:nvPr/>
        </p:nvSpPr>
        <p:spPr>
          <a:xfrm>
            <a:off x="209550" y="3524250"/>
            <a:ext cx="3156082" cy="2933700"/>
          </a:xfrm>
          <a:prstGeom prst="rect">
            <a:avLst/>
          </a:prstGeom>
        </p:spPr>
        <p:txBody>
          <a:bodyPr spcFirstLastPara="0" lIns="0" tIns="0" rIns="0" bIns="0" anchor="t"/>
          <a:lstStyle/>
          <a:p>
            <a:pPr algn="l" hangingPunct="0">
              <a:lnSpc>
                <a:spcPct val="108333"/>
              </a:lnSpc>
            </a:pPr>
            <a:r>
              <a:rPr sz="2550" b="1">
                <a:solidFill>
                  <a:srgbClr val="24588D"/>
                </a:solidFill>
                <a:latin typeface="Lato"/>
                <a:ea typeface="+mn-ea"/>
                <a:cs typeface="Lato"/>
              </a:rPr>
              <a:t>Eligible expenses: </a:t>
            </a:r>
            <a:r>
              <a:rPr sz="2550" b="1">
                <a:solidFill>
                  <a:srgbClr val="272424"/>
                </a:solidFill>
                <a:latin typeface="Lato"/>
                <a:ea typeface="+mn-ea"/>
                <a:cs typeface="Lato"/>
              </a:rPr>
              <a:t> </a:t>
            </a:r>
          </a:p>
          <a:p>
            <a:pPr marL="323850" indent="-323850" algn="l" hangingPunct="0">
              <a:lnSpc>
                <a:spcPct val="108333"/>
              </a:lnSpc>
              <a:buClr>
                <a:srgbClr val="272424"/>
              </a:buClr>
              <a:buFont typeface="Courier New" panose="020B0604020202020204" pitchFamily="34" charset="0"/>
              <a:buChar char="o"/>
            </a:pPr>
            <a:r>
              <a:rPr sz="2550">
                <a:solidFill>
                  <a:srgbClr val="272424"/>
                </a:solidFill>
                <a:latin typeface="Lato"/>
                <a:ea typeface="+mn-ea"/>
                <a:cs typeface="Lato"/>
              </a:rPr>
              <a:t>Daycare or preschool</a:t>
            </a:r>
          </a:p>
          <a:p>
            <a:pPr marL="323850" indent="-323850" algn="l" hangingPunct="0">
              <a:lnSpc>
                <a:spcPct val="108333"/>
              </a:lnSpc>
              <a:buClr>
                <a:srgbClr val="272424"/>
              </a:buClr>
              <a:buFont typeface="Courier New" panose="020B0604020202020204" pitchFamily="34" charset="0"/>
              <a:buChar char="o"/>
            </a:pPr>
            <a:r>
              <a:rPr sz="2550">
                <a:solidFill>
                  <a:srgbClr val="272424"/>
                </a:solidFill>
                <a:latin typeface="Lato"/>
                <a:ea typeface="+mn-ea"/>
                <a:cs typeface="Lato"/>
              </a:rPr>
              <a:t>Before and after school care</a:t>
            </a:r>
          </a:p>
          <a:p>
            <a:pPr marL="323850" indent="-323850" algn="l" hangingPunct="0">
              <a:lnSpc>
                <a:spcPct val="108333"/>
              </a:lnSpc>
              <a:buClr>
                <a:srgbClr val="272424"/>
              </a:buClr>
              <a:buFont typeface="Courier New" panose="020B0604020202020204" pitchFamily="34" charset="0"/>
              <a:buChar char="o"/>
            </a:pPr>
            <a:r>
              <a:rPr sz="2550">
                <a:solidFill>
                  <a:srgbClr val="272424"/>
                </a:solidFill>
                <a:latin typeface="Lato"/>
                <a:ea typeface="+mn-ea"/>
                <a:cs typeface="Lato"/>
              </a:rPr>
              <a:t>Day camps</a:t>
            </a:r>
          </a:p>
          <a:p>
            <a:pPr algn="l" hangingPunct="0">
              <a:lnSpc>
                <a:spcPct val="108333"/>
              </a:lnSpc>
            </a:pPr>
            <a:r>
              <a:rPr sz="2550">
                <a:solidFill>
                  <a:srgbClr val="272424"/>
                </a:solidFill>
                <a:latin typeface="Lato"/>
                <a:ea typeface="+mn-ea"/>
                <a:cs typeface="Lato"/>
              </a:rPr>
              <a:t> </a:t>
            </a:r>
          </a:p>
        </p:txBody>
      </p:sp>
      <p:sp>
        <p:nvSpPr>
          <p:cNvPr id="9" name="title copy"/>
          <p:cNvSpPr/>
          <p:nvPr/>
        </p:nvSpPr>
        <p:spPr>
          <a:xfrm>
            <a:off x="3238500" y="3524250"/>
            <a:ext cx="4042966" cy="4191000"/>
          </a:xfrm>
          <a:prstGeom prst="rect">
            <a:avLst/>
          </a:prstGeom>
        </p:spPr>
        <p:txBody>
          <a:bodyPr spcFirstLastPara="0" lIns="0" tIns="0" rIns="0" bIns="0" anchor="t"/>
          <a:lstStyle/>
          <a:p>
            <a:pPr algn="l" hangingPunct="0">
              <a:lnSpc>
                <a:spcPct val="108333"/>
              </a:lnSpc>
            </a:pPr>
            <a:r>
              <a:rPr sz="2550" b="1">
                <a:solidFill>
                  <a:srgbClr val="24588D"/>
                </a:solidFill>
                <a:latin typeface="Lato"/>
                <a:ea typeface="+mn-ea"/>
                <a:cs typeface="Lato"/>
              </a:rPr>
              <a:t>Ineligible expenses: </a:t>
            </a:r>
            <a:r>
              <a:rPr sz="2550" b="1">
                <a:solidFill>
                  <a:srgbClr val="272424"/>
                </a:solidFill>
                <a:latin typeface="Lato"/>
                <a:ea typeface="+mn-ea"/>
                <a:cs typeface="Lato"/>
              </a:rPr>
              <a:t> </a:t>
            </a:r>
          </a:p>
          <a:p>
            <a:pPr marL="323850" indent="-323850" algn="l" hangingPunct="0">
              <a:lnSpc>
                <a:spcPct val="108333"/>
              </a:lnSpc>
              <a:buClr>
                <a:srgbClr val="272424"/>
              </a:buClr>
              <a:buFont typeface="Courier New" panose="020B0604020202020204" pitchFamily="34" charset="0"/>
              <a:buChar char="o"/>
            </a:pPr>
            <a:r>
              <a:rPr sz="2550">
                <a:solidFill>
                  <a:srgbClr val="272424"/>
                </a:solidFill>
                <a:latin typeface="Lato"/>
                <a:ea typeface="+mn-ea"/>
                <a:cs typeface="Lato"/>
              </a:rPr>
              <a:t>Overnight camps</a:t>
            </a:r>
          </a:p>
          <a:p>
            <a:pPr marL="323850" indent="-323850" algn="l" hangingPunct="0">
              <a:lnSpc>
                <a:spcPct val="108333"/>
              </a:lnSpc>
              <a:buClr>
                <a:srgbClr val="272424"/>
              </a:buClr>
              <a:buFont typeface="Courier New" panose="020B0604020202020204" pitchFamily="34" charset="0"/>
              <a:buChar char="o"/>
            </a:pPr>
            <a:r>
              <a:rPr sz="2550">
                <a:solidFill>
                  <a:srgbClr val="272424"/>
                </a:solidFill>
                <a:latin typeface="Lato"/>
                <a:ea typeface="+mn-ea"/>
                <a:cs typeface="Lato"/>
              </a:rPr>
              <a:t>Tuition for kindergarten and above</a:t>
            </a:r>
          </a:p>
          <a:p>
            <a:pPr marL="323850" indent="-323850" algn="l" hangingPunct="0">
              <a:lnSpc>
                <a:spcPct val="108333"/>
              </a:lnSpc>
              <a:buClr>
                <a:srgbClr val="272424"/>
              </a:buClr>
              <a:buFont typeface="Courier New" panose="020B0604020202020204" pitchFamily="34" charset="0"/>
              <a:buChar char="o"/>
            </a:pPr>
            <a:r>
              <a:rPr sz="2550">
                <a:solidFill>
                  <a:srgbClr val="272424"/>
                </a:solidFill>
                <a:latin typeface="Lato"/>
                <a:ea typeface="+mn-ea"/>
                <a:cs typeface="Lato"/>
              </a:rPr>
              <a:t>Educational expenses</a:t>
            </a:r>
          </a:p>
          <a:p>
            <a:pPr marL="323850" indent="-323850" algn="l" hangingPunct="0">
              <a:lnSpc>
                <a:spcPct val="108333"/>
              </a:lnSpc>
              <a:buClr>
                <a:srgbClr val="272424"/>
              </a:buClr>
              <a:buFont typeface="Courier New" panose="020B0604020202020204" pitchFamily="34" charset="0"/>
              <a:buChar char="o"/>
            </a:pPr>
            <a:r>
              <a:rPr sz="2550">
                <a:solidFill>
                  <a:srgbClr val="272424"/>
                </a:solidFill>
                <a:latin typeface="Lato"/>
                <a:ea typeface="+mn-ea"/>
                <a:cs typeface="Lato"/>
              </a:rPr>
              <a:t>Fees not applied toward the care of the child</a:t>
            </a:r>
          </a:p>
          <a:p>
            <a:pPr algn="l" hangingPunct="0">
              <a:lnSpc>
                <a:spcPct val="108333"/>
              </a:lnSpc>
            </a:pPr>
            <a:r>
              <a:rPr sz="2550">
                <a:solidFill>
                  <a:srgbClr val="272424"/>
                </a:solidFill>
                <a:latin typeface="Lato"/>
                <a:ea typeface="+mn-ea"/>
                <a:cs typeface="Lato"/>
              </a:rPr>
              <a:t> </a:t>
            </a:r>
          </a:p>
        </p:txBody>
      </p:sp>
      <p:sp>
        <p:nvSpPr>
          <p:cNvPr id="10" name="title copy"/>
          <p:cNvSpPr/>
          <p:nvPr/>
        </p:nvSpPr>
        <p:spPr>
          <a:xfrm>
            <a:off x="142875" y="2181225"/>
            <a:ext cx="6638925" cy="838200"/>
          </a:xfrm>
          <a:prstGeom prst="rect">
            <a:avLst/>
          </a:prstGeom>
        </p:spPr>
        <p:txBody>
          <a:bodyPr spcFirstLastPara="0" lIns="0" tIns="0" rIns="0" bIns="0" anchor="t"/>
          <a:lstStyle/>
          <a:p>
            <a:pPr algn="ctr" hangingPunct="0">
              <a:lnSpc>
                <a:spcPct val="108333"/>
              </a:lnSpc>
            </a:pPr>
            <a:r>
              <a:rPr sz="2550" b="1" dirty="0">
                <a:solidFill>
                  <a:srgbClr val="FFFFFB"/>
                </a:solidFill>
                <a:latin typeface="Lato"/>
                <a:ea typeface="+mn-ea"/>
                <a:cs typeface="Lato"/>
              </a:rPr>
              <a:t>Claims Filing Deadline:</a:t>
            </a:r>
            <a:r>
              <a:rPr sz="2550" dirty="0">
                <a:solidFill>
                  <a:srgbClr val="FFFFFB"/>
                </a:solidFill>
                <a:latin typeface="Lato"/>
                <a:ea typeface="+mn-ea"/>
                <a:cs typeface="Lato"/>
              </a:rPr>
              <a:t> </a:t>
            </a:r>
          </a:p>
          <a:p>
            <a:pPr algn="ctr" hangingPunct="0">
              <a:lnSpc>
                <a:spcPct val="108333"/>
              </a:lnSpc>
            </a:pPr>
            <a:r>
              <a:rPr sz="2550" b="1" dirty="0">
                <a:solidFill>
                  <a:srgbClr val="FFFFFB"/>
                </a:solidFill>
                <a:latin typeface="Lato"/>
                <a:ea typeface="+mn-ea"/>
                <a:cs typeface="Lato"/>
              </a:rPr>
              <a:t>M</a:t>
            </a:r>
            <a:r>
              <a:rPr lang="en-US" sz="2550" b="1" dirty="0">
                <a:solidFill>
                  <a:srgbClr val="FFFFFB"/>
                </a:solidFill>
                <a:latin typeface="Lato"/>
                <a:ea typeface="+mn-ea"/>
                <a:cs typeface="Lato"/>
              </a:rPr>
              <a:t>arch 31, 2025</a:t>
            </a:r>
            <a:endParaRPr sz="2550" b="1" dirty="0">
              <a:solidFill>
                <a:srgbClr val="FFFFFB"/>
              </a:solidFill>
              <a:latin typeface="Lato"/>
              <a:ea typeface="+mn-ea"/>
              <a:cs typeface="Lato"/>
            </a:endParaRPr>
          </a:p>
        </p:txBody>
      </p:sp>
      <p:sp>
        <p:nvSpPr>
          <p:cNvPr id="11" name="title copy"/>
          <p:cNvSpPr/>
          <p:nvPr/>
        </p:nvSpPr>
        <p:spPr>
          <a:xfrm>
            <a:off x="2962275" y="1000125"/>
            <a:ext cx="3848100" cy="838200"/>
          </a:xfrm>
          <a:prstGeom prst="rect">
            <a:avLst/>
          </a:prstGeom>
        </p:spPr>
        <p:txBody>
          <a:bodyPr spcFirstLastPara="0" lIns="0" tIns="0" rIns="0" bIns="0" anchor="t"/>
          <a:lstStyle/>
          <a:p>
            <a:pPr algn="ctr" hangingPunct="0">
              <a:lnSpc>
                <a:spcPct val="108333"/>
              </a:lnSpc>
            </a:pPr>
            <a:r>
              <a:rPr sz="2550" b="1" dirty="0">
                <a:solidFill>
                  <a:srgbClr val="FFFFFB"/>
                </a:solidFill>
                <a:latin typeface="Lato"/>
                <a:ea typeface="+mn-ea"/>
                <a:cs typeface="Lato"/>
              </a:rPr>
              <a:t>Plan Year:</a:t>
            </a:r>
          </a:p>
          <a:p>
            <a:pPr algn="ctr" hangingPunct="0">
              <a:lnSpc>
                <a:spcPct val="108333"/>
              </a:lnSpc>
            </a:pPr>
            <a:r>
              <a:rPr sz="2550" b="1" dirty="0">
                <a:solidFill>
                  <a:srgbClr val="FFFFFB"/>
                </a:solidFill>
                <a:latin typeface="Lato"/>
                <a:ea typeface="+mn-ea"/>
                <a:cs typeface="Lato"/>
              </a:rPr>
              <a:t> </a:t>
            </a:r>
            <a:r>
              <a:rPr lang="en-US" sz="2550" b="1" dirty="0">
                <a:solidFill>
                  <a:srgbClr val="FFFFFB"/>
                </a:solidFill>
                <a:latin typeface="Lato"/>
                <a:cs typeface="Lato"/>
              </a:rPr>
              <a:t>1/1/2024</a:t>
            </a:r>
            <a:r>
              <a:rPr sz="2550" b="1" dirty="0">
                <a:solidFill>
                  <a:srgbClr val="FFFFFB"/>
                </a:solidFill>
                <a:latin typeface="Lato"/>
                <a:ea typeface="+mn-ea"/>
                <a:cs typeface="Lato"/>
              </a:rPr>
              <a:t>-</a:t>
            </a:r>
            <a:r>
              <a:rPr lang="en-US" sz="2550" b="1" dirty="0">
                <a:solidFill>
                  <a:srgbClr val="FFFFFB"/>
                </a:solidFill>
                <a:latin typeface="Lato"/>
                <a:cs typeface="Lato"/>
              </a:rPr>
              <a:t>12/31/2024</a:t>
            </a:r>
            <a:endParaRPr sz="2550" b="1" dirty="0">
              <a:solidFill>
                <a:srgbClr val="272424"/>
              </a:solidFill>
              <a:latin typeface="Lato"/>
              <a:ea typeface="+mn-ea"/>
              <a:cs typeface="Lato"/>
            </a:endParaRPr>
          </a:p>
        </p:txBody>
      </p:sp>
      <p:pic>
        <p:nvPicPr>
          <p:cNvPr id="12" name="unsplash_image"/>
          <p:cNvPicPr/>
          <p:nvPr/>
        </p:nvPicPr>
        <p:blipFill rotWithShape="1">
          <a:blip r:embed="rId7"/>
          <a:stretch>
            <a:fillRect/>
          </a:stretch>
        </p:blipFill>
        <p:spPr>
          <a:xfrm>
            <a:off x="7321946" y="9525"/>
            <a:ext cx="5756407" cy="7240564"/>
          </a:xfrm>
          <a:prstGeom prst="rect">
            <a:avLst/>
          </a:prstGeom>
        </p:spPr>
      </p:pic>
    </p:spTree>
    <p:extLst>
      <p:ext uri="{BB962C8B-B14F-4D97-AF65-F5344CB8AC3E}">
        <p14:creationId xmlns:p14="http://schemas.microsoft.com/office/powerpoint/2010/main" val="39300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Tn>
                        </p:par>
                      </p:childTnLst>
                    </p:cTn>
                  </p:par>
                </p:childTnLst>
              </p:cTn>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2021 HSA Contributions copy 1"/>
        <p:cNvGrpSpPr/>
        <p:nvPr/>
      </p:nvGrpSpPr>
      <p:grpSpPr>
        <a:xfrm>
          <a:off x="0" y="0"/>
          <a:ext cx="0" cy="0"/>
          <a:chOff x="0" y="0"/>
          <a:chExt cx="0" cy="0"/>
        </a:xfrm>
      </p:grpSpPr>
      <p:sp>
        <p:nvSpPr>
          <p:cNvPr id="2" name="title copy"/>
          <p:cNvSpPr/>
          <p:nvPr/>
        </p:nvSpPr>
        <p:spPr>
          <a:xfrm>
            <a:off x="381000" y="1133475"/>
            <a:ext cx="7115175" cy="5038725"/>
          </a:xfrm>
          <a:prstGeom prst="rect">
            <a:avLst/>
          </a:prstGeom>
        </p:spPr>
        <p:txBody>
          <a:bodyPr spcFirstLastPara="0" lIns="0" tIns="0" rIns="0" bIns="0" anchor="t"/>
          <a:lstStyle/>
          <a:p>
            <a:pPr algn="l" hangingPunct="0">
              <a:lnSpc>
                <a:spcPct val="108333"/>
              </a:lnSpc>
            </a:pPr>
            <a:r>
              <a:rPr lang="en-US" dirty="0">
                <a:solidFill>
                  <a:srgbClr val="0D1B2A"/>
                </a:solidFill>
                <a:latin typeface="Lato" panose="020F0502020204030203" pitchFamily="34" charset="0"/>
                <a:ea typeface="Lato" panose="020F0502020204030203" pitchFamily="34" charset="0"/>
                <a:cs typeface="Lato" panose="020F0502020204030203" pitchFamily="34" charset="0"/>
              </a:rPr>
              <a:t>Who is Eligible: </a:t>
            </a:r>
          </a:p>
          <a:p>
            <a:pPr algn="l" hangingPunct="0">
              <a:lnSpc>
                <a:spcPct val="108333"/>
              </a:lnSpc>
            </a:pPr>
            <a:r>
              <a:rPr lang="en-US" dirty="0">
                <a:solidFill>
                  <a:srgbClr val="0D1B2A"/>
                </a:solidFill>
                <a:latin typeface="Lato" panose="020F0502020204030203" pitchFamily="34" charset="0"/>
                <a:ea typeface="Lato" panose="020F0502020204030203" pitchFamily="34" charset="0"/>
                <a:cs typeface="Lato" panose="020F0502020204030203" pitchFamily="34" charset="0"/>
              </a:rPr>
              <a:t>Must be enrolled in qualifying HDHP and not be covered by a non-qualified plan </a:t>
            </a:r>
          </a:p>
          <a:p>
            <a:pPr algn="l" hangingPunct="0">
              <a:lnSpc>
                <a:spcPct val="108333"/>
              </a:lnSpc>
            </a:pPr>
            <a:endParaRPr lang="en-US" dirty="0">
              <a:solidFill>
                <a:srgbClr val="0D1B2A"/>
              </a:solidFill>
              <a:latin typeface="Lato" panose="020F0502020204030203" pitchFamily="34" charset="0"/>
              <a:ea typeface="Lato" panose="020F0502020204030203" pitchFamily="34" charset="0"/>
              <a:cs typeface="Lato" panose="020F0502020204030203" pitchFamily="34" charset="0"/>
            </a:endParaRPr>
          </a:p>
          <a:p>
            <a:pPr algn="l" hangingPunct="0">
              <a:lnSpc>
                <a:spcPct val="108333"/>
              </a:lnSpc>
            </a:pPr>
            <a:r>
              <a:rPr lang="en-US" dirty="0">
                <a:solidFill>
                  <a:srgbClr val="0D1B2A"/>
                </a:solidFill>
                <a:latin typeface="Lato" panose="020F0502020204030203" pitchFamily="34" charset="0"/>
                <a:ea typeface="Lato" panose="020F0502020204030203" pitchFamily="34" charset="0"/>
                <a:cs typeface="Lato" panose="020F0502020204030203" pitchFamily="34" charset="0"/>
              </a:rPr>
              <a:t>2024 Plan Year Limits: </a:t>
            </a:r>
          </a:p>
          <a:p>
            <a:pPr algn="l" hangingPunct="0">
              <a:lnSpc>
                <a:spcPct val="108333"/>
              </a:lnSpc>
            </a:pPr>
            <a:r>
              <a:rPr lang="en-US" sz="1800" dirty="0">
                <a:solidFill>
                  <a:srgbClr val="0D1B2A"/>
                </a:solidFill>
                <a:latin typeface="Lato" panose="020F0502020204030203" pitchFamily="34" charset="0"/>
                <a:ea typeface="Lato" panose="020F0502020204030203" pitchFamily="34" charset="0"/>
                <a:cs typeface="Lato" panose="020F0502020204030203" pitchFamily="34" charset="0"/>
              </a:rPr>
              <a:t>Single: $</a:t>
            </a:r>
            <a:r>
              <a:rPr lang="en-US" dirty="0">
                <a:solidFill>
                  <a:srgbClr val="0D1B2A"/>
                </a:solidFill>
                <a:latin typeface="Lato" panose="020F0502020204030203" pitchFamily="34" charset="0"/>
                <a:ea typeface="Lato" panose="020F0502020204030203" pitchFamily="34" charset="0"/>
                <a:cs typeface="Lato" panose="020F0502020204030203" pitchFamily="34" charset="0"/>
              </a:rPr>
              <a:t>4,150</a:t>
            </a:r>
            <a:r>
              <a:rPr lang="en-US" sz="1800" dirty="0">
                <a:solidFill>
                  <a:srgbClr val="0D1B2A"/>
                </a:solidFill>
                <a:latin typeface="Lato" panose="020F0502020204030203" pitchFamily="34" charset="0"/>
                <a:ea typeface="Lato" panose="020F0502020204030203" pitchFamily="34" charset="0"/>
                <a:cs typeface="Lato" panose="020F0502020204030203" pitchFamily="34" charset="0"/>
              </a:rPr>
              <a:t> </a:t>
            </a:r>
          </a:p>
          <a:p>
            <a:pPr algn="l" hangingPunct="0">
              <a:lnSpc>
                <a:spcPct val="108333"/>
              </a:lnSpc>
            </a:pPr>
            <a:r>
              <a:rPr lang="en-US" dirty="0">
                <a:solidFill>
                  <a:srgbClr val="0D1B2A"/>
                </a:solidFill>
                <a:latin typeface="Lato" panose="020F0502020204030203" pitchFamily="34" charset="0"/>
                <a:ea typeface="Lato" panose="020F0502020204030203" pitchFamily="34" charset="0"/>
                <a:cs typeface="Lato" panose="020F0502020204030203" pitchFamily="34" charset="0"/>
              </a:rPr>
              <a:t>Family: $8,300</a:t>
            </a:r>
          </a:p>
          <a:p>
            <a:pPr algn="l" hangingPunct="0">
              <a:lnSpc>
                <a:spcPct val="108333"/>
              </a:lnSpc>
            </a:pPr>
            <a:r>
              <a:rPr sz="1800" dirty="0">
                <a:solidFill>
                  <a:srgbClr val="0D1B2A"/>
                </a:solidFill>
                <a:latin typeface="Lato" panose="020F0502020204030203" pitchFamily="34" charset="0"/>
                <a:ea typeface="Lato" panose="020F0502020204030203" pitchFamily="34" charset="0"/>
                <a:cs typeface="Lato" panose="020F0502020204030203" pitchFamily="34" charset="0"/>
              </a:rPr>
              <a:t>Participants 55 and older may make an additional </a:t>
            </a:r>
            <a:r>
              <a:rPr lang="en-US" sz="1800" dirty="0">
                <a:solidFill>
                  <a:srgbClr val="0D1B2A"/>
                </a:solidFill>
                <a:latin typeface="Lato" panose="020F0502020204030203" pitchFamily="34" charset="0"/>
                <a:ea typeface="Lato" panose="020F0502020204030203" pitchFamily="34" charset="0"/>
                <a:cs typeface="Lato" panose="020F0502020204030203" pitchFamily="34" charset="0"/>
              </a:rPr>
              <a:t>catch-up</a:t>
            </a:r>
            <a:r>
              <a:rPr sz="1800" dirty="0">
                <a:solidFill>
                  <a:srgbClr val="0D1B2A"/>
                </a:solidFill>
                <a:latin typeface="Lato" panose="020F0502020204030203" pitchFamily="34" charset="0"/>
                <a:ea typeface="Lato" panose="020F0502020204030203" pitchFamily="34" charset="0"/>
                <a:cs typeface="Lato" panose="020F0502020204030203" pitchFamily="34" charset="0"/>
              </a:rPr>
              <a:t> contribution of $1,000.  </a:t>
            </a:r>
          </a:p>
          <a:p>
            <a:pPr algn="l" hangingPunct="0">
              <a:lnSpc>
                <a:spcPct val="108333"/>
              </a:lnSpc>
            </a:pPr>
            <a:endParaRPr sz="1800" dirty="0">
              <a:solidFill>
                <a:srgbClr val="0D1B2A"/>
              </a:solidFill>
              <a:latin typeface="Lato" panose="020F0502020204030203" pitchFamily="34" charset="0"/>
              <a:ea typeface="Lato" panose="020F0502020204030203" pitchFamily="34" charset="0"/>
              <a:cs typeface="Lato" panose="020F0502020204030203" pitchFamily="34" charset="0"/>
            </a:endParaRPr>
          </a:p>
          <a:p>
            <a:pPr algn="l" hangingPunct="0">
              <a:lnSpc>
                <a:spcPct val="108333"/>
              </a:lnSpc>
            </a:pPr>
            <a:endParaRPr sz="1650" dirty="0">
              <a:solidFill>
                <a:srgbClr val="0D1B2A"/>
              </a:solidFill>
              <a:latin typeface="Trebuchet MS"/>
              <a:ea typeface="+mn-ea"/>
              <a:cs typeface="Trebuchet MS"/>
            </a:endParaRPr>
          </a:p>
          <a:p>
            <a:pPr algn="l" hangingPunct="0">
              <a:lnSpc>
                <a:spcPct val="108333"/>
              </a:lnSpc>
            </a:pPr>
            <a:r>
              <a:rPr sz="3600" b="1" dirty="0">
                <a:solidFill>
                  <a:srgbClr val="1D65A6"/>
                </a:solidFill>
                <a:latin typeface="Lato" panose="020F0502020204030203" pitchFamily="34" charset="0"/>
                <a:ea typeface="Lato" panose="020F0502020204030203" pitchFamily="34" charset="0"/>
                <a:cs typeface="Lato" panose="020F0502020204030203" pitchFamily="34" charset="0"/>
              </a:rPr>
              <a:t>Contributing is easy!</a:t>
            </a:r>
            <a:r>
              <a:rPr sz="3600" dirty="0">
                <a:solidFill>
                  <a:srgbClr val="1D65A6"/>
                </a:solidFill>
                <a:latin typeface="Lato" panose="020F0502020204030203" pitchFamily="34" charset="0"/>
                <a:ea typeface="Lato" panose="020F0502020204030203" pitchFamily="34" charset="0"/>
                <a:cs typeface="Lato" panose="020F0502020204030203" pitchFamily="34" charset="0"/>
              </a:rPr>
              <a:t> </a:t>
            </a:r>
          </a:p>
          <a:p>
            <a:pPr algn="l" hangingPunct="0">
              <a:lnSpc>
                <a:spcPct val="108333"/>
              </a:lnSpc>
            </a:pPr>
            <a:r>
              <a:rPr sz="1650" b="1" dirty="0">
                <a:solidFill>
                  <a:srgbClr val="1D65A6"/>
                </a:solidFill>
                <a:latin typeface="Lato" panose="020F0502020204030203" pitchFamily="34" charset="0"/>
                <a:ea typeface="Lato" panose="020F0502020204030203" pitchFamily="34" charset="0"/>
                <a:cs typeface="Lato" panose="020F0502020204030203" pitchFamily="34" charset="0"/>
              </a:rPr>
              <a:t>Direct Deposit - </a:t>
            </a:r>
            <a:r>
              <a:rPr sz="1650" dirty="0">
                <a:solidFill>
                  <a:srgbClr val="0D1B2A"/>
                </a:solidFill>
                <a:latin typeface="Lato" panose="020F0502020204030203" pitchFamily="34" charset="0"/>
                <a:ea typeface="Lato" panose="020F0502020204030203" pitchFamily="34" charset="0"/>
                <a:cs typeface="Lato" panose="020F0502020204030203" pitchFamily="34" charset="0"/>
              </a:rPr>
              <a:t>Contributions are deducted from your paycheck pre-tax and deposited into your account.</a:t>
            </a:r>
          </a:p>
          <a:p>
            <a:pPr algn="l" hangingPunct="0">
              <a:lnSpc>
                <a:spcPct val="108333"/>
              </a:lnSpc>
            </a:pPr>
            <a:endParaRPr sz="1650" dirty="0">
              <a:solidFill>
                <a:srgbClr val="0D1B2A"/>
              </a:solidFill>
              <a:latin typeface="Lato" panose="020F0502020204030203" pitchFamily="34" charset="0"/>
              <a:ea typeface="Lato" panose="020F0502020204030203" pitchFamily="34" charset="0"/>
              <a:cs typeface="Lato" panose="020F0502020204030203" pitchFamily="34" charset="0"/>
            </a:endParaRPr>
          </a:p>
          <a:p>
            <a:pPr algn="l" hangingPunct="0">
              <a:lnSpc>
                <a:spcPct val="108333"/>
              </a:lnSpc>
            </a:pPr>
            <a:r>
              <a:rPr sz="1650" b="1" dirty="0">
                <a:solidFill>
                  <a:srgbClr val="1D65A6"/>
                </a:solidFill>
                <a:latin typeface="Lato" panose="020F0502020204030203" pitchFamily="34" charset="0"/>
                <a:ea typeface="Lato" panose="020F0502020204030203" pitchFamily="34" charset="0"/>
                <a:cs typeface="Lato" panose="020F0502020204030203" pitchFamily="34" charset="0"/>
              </a:rPr>
              <a:t>Funds Transfer - </a:t>
            </a:r>
            <a:r>
              <a:rPr sz="1650" dirty="0">
                <a:solidFill>
                  <a:srgbClr val="0D1B2A"/>
                </a:solidFill>
                <a:latin typeface="Lato" panose="020F0502020204030203" pitchFamily="34" charset="0"/>
                <a:ea typeface="Lato" panose="020F0502020204030203" pitchFamily="34" charset="0"/>
                <a:cs typeface="Lato" panose="020F0502020204030203" pitchFamily="34" charset="0"/>
              </a:rPr>
              <a:t>Transfer funds from another financial institution (like your bank</a:t>
            </a:r>
            <a:r>
              <a:rPr lang="en-US" sz="1650" dirty="0">
                <a:solidFill>
                  <a:srgbClr val="0D1B2A"/>
                </a:solidFill>
                <a:latin typeface="Lato" panose="020F0502020204030203" pitchFamily="34" charset="0"/>
                <a:ea typeface="Lato" panose="020F0502020204030203" pitchFamily="34" charset="0"/>
                <a:cs typeface="Lato" panose="020F0502020204030203" pitchFamily="34" charset="0"/>
              </a:rPr>
              <a:t> or another HSA</a:t>
            </a:r>
            <a:r>
              <a:rPr sz="1650" dirty="0">
                <a:solidFill>
                  <a:srgbClr val="0D1B2A"/>
                </a:solidFill>
                <a:latin typeface="Lato" panose="020F0502020204030203" pitchFamily="34" charset="0"/>
                <a:ea typeface="Lato" panose="020F0502020204030203" pitchFamily="34" charset="0"/>
                <a:cs typeface="Lato" panose="020F0502020204030203" pitchFamily="34" charset="0"/>
              </a:rPr>
              <a:t>) electronically at www.flores247.com. </a:t>
            </a:r>
          </a:p>
          <a:p>
            <a:pPr algn="l" hangingPunct="0">
              <a:lnSpc>
                <a:spcPct val="108333"/>
              </a:lnSpc>
            </a:pPr>
            <a:endParaRPr sz="1650" dirty="0">
              <a:solidFill>
                <a:srgbClr val="0D1B2A"/>
              </a:solidFill>
              <a:latin typeface="Trebuchet MS"/>
              <a:ea typeface="+mn-ea"/>
              <a:cs typeface="Trebuchet MS"/>
            </a:endParaRPr>
          </a:p>
        </p:txBody>
      </p:sp>
      <p:pic>
        <p:nvPicPr>
          <p:cNvPr id="3" name="Shape-8"/>
          <p:cNvPicPr/>
          <p:nvPr/>
        </p:nvPicPr>
        <p:blipFill rotWithShape="1">
          <a:blip r:embed="rId3"/>
          <a:stretch>
            <a:fillRect/>
          </a:stretch>
        </p:blipFill>
        <p:spPr>
          <a:xfrm>
            <a:off x="381000" y="923925"/>
            <a:ext cx="639215" cy="88680"/>
          </a:xfrm>
          <a:prstGeom prst="rect">
            <a:avLst/>
          </a:prstGeom>
        </p:spPr>
      </p:pic>
      <p:sp>
        <p:nvSpPr>
          <p:cNvPr id="4" name="title copy"/>
          <p:cNvSpPr/>
          <p:nvPr/>
        </p:nvSpPr>
        <p:spPr>
          <a:xfrm>
            <a:off x="295275" y="276225"/>
            <a:ext cx="7707221" cy="514350"/>
          </a:xfrm>
          <a:prstGeom prst="rect">
            <a:avLst/>
          </a:prstGeom>
        </p:spPr>
        <p:txBody>
          <a:bodyPr spcFirstLastPara="0" lIns="0" tIns="0" rIns="0" bIns="0" anchor="t"/>
          <a:lstStyle/>
          <a:p>
            <a:pPr algn="l" hangingPunct="0">
              <a:lnSpc>
                <a:spcPct val="75000"/>
              </a:lnSpc>
              <a:spcBef>
                <a:spcPct val="10000"/>
              </a:spcBef>
            </a:pPr>
            <a:r>
              <a:rPr sz="4500" b="1" dirty="0">
                <a:solidFill>
                  <a:srgbClr val="1D65A6"/>
                </a:solidFill>
                <a:latin typeface="Lato" panose="020F0502020204030203" pitchFamily="34" charset="0"/>
                <a:ea typeface="Lato" panose="020F0502020204030203" pitchFamily="34" charset="0"/>
                <a:cs typeface="Lato" panose="020F0502020204030203" pitchFamily="34" charset="0"/>
              </a:rPr>
              <a:t>202</a:t>
            </a:r>
            <a:r>
              <a:rPr lang="en-US" sz="4500" b="1" dirty="0">
                <a:solidFill>
                  <a:srgbClr val="1D65A6"/>
                </a:solidFill>
                <a:latin typeface="Lato" panose="020F0502020204030203" pitchFamily="34" charset="0"/>
                <a:ea typeface="Lato" panose="020F0502020204030203" pitchFamily="34" charset="0"/>
                <a:cs typeface="Lato" panose="020F0502020204030203" pitchFamily="34" charset="0"/>
              </a:rPr>
              <a:t>4</a:t>
            </a:r>
            <a:r>
              <a:rPr sz="4500" b="1" dirty="0">
                <a:solidFill>
                  <a:srgbClr val="1D65A6"/>
                </a:solidFill>
                <a:latin typeface="Lato" panose="020F0502020204030203" pitchFamily="34" charset="0"/>
                <a:ea typeface="Lato" panose="020F0502020204030203" pitchFamily="34" charset="0"/>
                <a:cs typeface="Lato" panose="020F0502020204030203" pitchFamily="34" charset="0"/>
              </a:rPr>
              <a:t> HSA Plan Contributions</a:t>
            </a:r>
          </a:p>
        </p:txBody>
      </p:sp>
      <p:pic>
        <p:nvPicPr>
          <p:cNvPr id="5" name="87f03eb0c3319202bab9fe03f652388a"/>
          <p:cNvPicPr/>
          <p:nvPr/>
        </p:nvPicPr>
        <p:blipFill rotWithShape="1">
          <a:blip r:embed="rId4"/>
          <a:stretch>
            <a:fillRect/>
          </a:stretch>
        </p:blipFill>
        <p:spPr>
          <a:xfrm>
            <a:off x="8134350" y="0"/>
            <a:ext cx="5009358" cy="7514037"/>
          </a:xfrm>
          <a:prstGeom prst="rect">
            <a:avLst/>
          </a:prstGeom>
        </p:spPr>
      </p:pic>
    </p:spTree>
    <p:extLst>
      <p:ext uri="{BB962C8B-B14F-4D97-AF65-F5344CB8AC3E}">
        <p14:creationId xmlns:p14="http://schemas.microsoft.com/office/powerpoint/2010/main" val="3774116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How to Access Funds"/>
        <p:cNvGrpSpPr/>
        <p:nvPr/>
      </p:nvGrpSpPr>
      <p:grpSpPr>
        <a:xfrm>
          <a:off x="0" y="0"/>
          <a:ext cx="0" cy="0"/>
          <a:chOff x="0" y="0"/>
          <a:chExt cx="0" cy="0"/>
        </a:xfrm>
      </p:grpSpPr>
      <p:pic>
        <p:nvPicPr>
          <p:cNvPr id="2" name="45532e065e7f30a8715a699534fe5ffb"/>
          <p:cNvPicPr/>
          <p:nvPr/>
        </p:nvPicPr>
        <p:blipFill rotWithShape="1">
          <a:blip r:embed="rId3"/>
          <a:stretch>
            <a:fillRect/>
          </a:stretch>
        </p:blipFill>
        <p:spPr>
          <a:xfrm>
            <a:off x="0" y="66675"/>
            <a:ext cx="12982536" cy="8655024"/>
          </a:xfrm>
          <a:prstGeom prst="rect">
            <a:avLst/>
          </a:prstGeom>
        </p:spPr>
      </p:pic>
      <p:sp>
        <p:nvSpPr>
          <p:cNvPr id="3" name="title copy"/>
          <p:cNvSpPr/>
          <p:nvPr/>
        </p:nvSpPr>
        <p:spPr>
          <a:xfrm>
            <a:off x="819150" y="1104900"/>
            <a:ext cx="11564258" cy="4010025"/>
          </a:xfrm>
          <a:prstGeom prst="rect">
            <a:avLst/>
          </a:prstGeom>
        </p:spPr>
        <p:txBody>
          <a:bodyPr spcFirstLastPara="0" lIns="0" tIns="0" rIns="0" bIns="0" anchor="t"/>
          <a:lstStyle/>
          <a:p>
            <a:pPr algn="l" hangingPunct="0">
              <a:lnSpc>
                <a:spcPct val="108333"/>
              </a:lnSpc>
            </a:pPr>
            <a:r>
              <a:rPr sz="1800" dirty="0">
                <a:solidFill>
                  <a:srgbClr val="272424"/>
                </a:solidFill>
                <a:latin typeface="Lato" panose="020F0502020204030203" pitchFamily="34" charset="0"/>
                <a:ea typeface="Lato" panose="020F0502020204030203" pitchFamily="34" charset="0"/>
                <a:cs typeface="Lato" panose="020F0502020204030203" pitchFamily="34" charset="0"/>
              </a:rPr>
              <a:t>Accessing funds in your account is simple and tax-free.  You have </a:t>
            </a:r>
            <a:r>
              <a:rPr lang="en-US" dirty="0">
                <a:solidFill>
                  <a:srgbClr val="272424"/>
                </a:solidFill>
                <a:latin typeface="Lato" panose="020F0502020204030203" pitchFamily="34" charset="0"/>
                <a:ea typeface="Lato" panose="020F0502020204030203" pitchFamily="34" charset="0"/>
                <a:cs typeface="Lato" panose="020F0502020204030203" pitchFamily="34" charset="0"/>
              </a:rPr>
              <a:t>three</a:t>
            </a:r>
            <a:r>
              <a:rPr sz="1800" dirty="0">
                <a:solidFill>
                  <a:srgbClr val="272424"/>
                </a:solidFill>
                <a:latin typeface="Lato" panose="020F0502020204030203" pitchFamily="34" charset="0"/>
                <a:ea typeface="Lato" panose="020F0502020204030203" pitchFamily="34" charset="0"/>
                <a:cs typeface="Lato" panose="020F0502020204030203" pitchFamily="34" charset="0"/>
              </a:rPr>
              <a:t> options for accessing your funds:</a:t>
            </a:r>
          </a:p>
          <a:p>
            <a:pPr algn="l" hangingPunct="0">
              <a:lnSpc>
                <a:spcPct val="108333"/>
              </a:lnSpc>
            </a:pPr>
            <a:endParaRPr sz="1800" dirty="0">
              <a:solidFill>
                <a:srgbClr val="272424"/>
              </a:solidFill>
              <a:latin typeface="Lato" panose="020F0502020204030203" pitchFamily="34" charset="0"/>
              <a:ea typeface="Lato" panose="020F0502020204030203" pitchFamily="34" charset="0"/>
              <a:cs typeface="Lato" panose="020F0502020204030203" pitchFamily="34" charset="0"/>
            </a:endParaRPr>
          </a:p>
          <a:p>
            <a:pPr algn="l" hangingPunct="0">
              <a:lnSpc>
                <a:spcPct val="108333"/>
              </a:lnSpc>
            </a:pPr>
            <a:r>
              <a:rPr sz="1800" dirty="0">
                <a:solidFill>
                  <a:srgbClr val="1D65A6"/>
                </a:solidFill>
                <a:latin typeface="Lato" panose="020F0502020204030203" pitchFamily="34" charset="0"/>
                <a:ea typeface="Lato" panose="020F0502020204030203" pitchFamily="34" charset="0"/>
                <a:cs typeface="Lato" panose="020F0502020204030203" pitchFamily="34" charset="0"/>
              </a:rPr>
              <a:t>Flores Benefits Card</a:t>
            </a:r>
            <a:r>
              <a:rPr sz="1800" dirty="0">
                <a:solidFill>
                  <a:srgbClr val="272424"/>
                </a:solidFill>
                <a:latin typeface="Lato" panose="020F0502020204030203" pitchFamily="34" charset="0"/>
                <a:ea typeface="Lato" panose="020F0502020204030203" pitchFamily="34" charset="0"/>
                <a:cs typeface="Lato" panose="020F0502020204030203" pitchFamily="34" charset="0"/>
              </a:rPr>
              <a:t> - Simply swipe your card while at the doctor's office or pharmacy and you're done.  Additionally, if you are paying by mail, phone, or online, you can provide your Flores benefits card number to complete your transaction.  Funds are available on your card as you contribute them through your payroll deductions.  Funds can be used for your spouse and tax dependents, even if they are not on your health plan!</a:t>
            </a:r>
          </a:p>
          <a:p>
            <a:pPr algn="l" hangingPunct="0">
              <a:lnSpc>
                <a:spcPct val="108333"/>
              </a:lnSpc>
            </a:pPr>
            <a:endParaRPr sz="1800" dirty="0">
              <a:solidFill>
                <a:srgbClr val="272424"/>
              </a:solidFill>
              <a:latin typeface="Lato" panose="020F0502020204030203" pitchFamily="34" charset="0"/>
              <a:ea typeface="Lato" panose="020F0502020204030203" pitchFamily="34" charset="0"/>
              <a:cs typeface="Lato" panose="020F0502020204030203" pitchFamily="34" charset="0"/>
            </a:endParaRPr>
          </a:p>
          <a:p>
            <a:pPr algn="l" hangingPunct="0">
              <a:lnSpc>
                <a:spcPct val="108333"/>
              </a:lnSpc>
            </a:pPr>
            <a:r>
              <a:rPr sz="1800" dirty="0">
                <a:solidFill>
                  <a:srgbClr val="1D65A6"/>
                </a:solidFill>
                <a:latin typeface="Lato" panose="020F0502020204030203" pitchFamily="34" charset="0"/>
                <a:ea typeface="Lato" panose="020F0502020204030203" pitchFamily="34" charset="0"/>
                <a:cs typeface="Lato" panose="020F0502020204030203" pitchFamily="34" charset="0"/>
              </a:rPr>
              <a:t>Bill Pay</a:t>
            </a:r>
            <a:r>
              <a:rPr sz="1800" dirty="0">
                <a:solidFill>
                  <a:srgbClr val="272424"/>
                </a:solidFill>
                <a:latin typeface="Lato" panose="020F0502020204030203" pitchFamily="34" charset="0"/>
                <a:ea typeface="Lato" panose="020F0502020204030203" pitchFamily="34" charset="0"/>
                <a:cs typeface="Lato" panose="020F0502020204030203" pitchFamily="34" charset="0"/>
              </a:rPr>
              <a:t> - Enroll in Bill Pay at flores247.com.  Once enrolled, you can add your payees and start sending payments directly from your account.</a:t>
            </a:r>
          </a:p>
          <a:p>
            <a:pPr algn="l" hangingPunct="0">
              <a:lnSpc>
                <a:spcPct val="108333"/>
              </a:lnSpc>
            </a:pPr>
            <a:endParaRPr sz="1800" dirty="0">
              <a:solidFill>
                <a:srgbClr val="272424"/>
              </a:solidFill>
              <a:latin typeface="Lato" panose="020F0502020204030203" pitchFamily="34" charset="0"/>
              <a:ea typeface="Lato" panose="020F0502020204030203" pitchFamily="34" charset="0"/>
              <a:cs typeface="Lato" panose="020F0502020204030203" pitchFamily="34" charset="0"/>
            </a:endParaRPr>
          </a:p>
          <a:p>
            <a:pPr algn="l" hangingPunct="0">
              <a:lnSpc>
                <a:spcPct val="108333"/>
              </a:lnSpc>
            </a:pPr>
            <a:r>
              <a:rPr sz="1800" dirty="0">
                <a:solidFill>
                  <a:srgbClr val="1D65A6"/>
                </a:solidFill>
                <a:latin typeface="Lato" panose="020F0502020204030203" pitchFamily="34" charset="0"/>
                <a:ea typeface="Lato" panose="020F0502020204030203" pitchFamily="34" charset="0"/>
                <a:cs typeface="Lato" panose="020F0502020204030203" pitchFamily="34" charset="0"/>
              </a:rPr>
              <a:t>Reimbursing yourself</a:t>
            </a:r>
            <a:r>
              <a:rPr sz="1800" dirty="0">
                <a:solidFill>
                  <a:srgbClr val="272424"/>
                </a:solidFill>
                <a:latin typeface="Lato" panose="020F0502020204030203" pitchFamily="34" charset="0"/>
                <a:ea typeface="Lato" panose="020F0502020204030203" pitchFamily="34" charset="0"/>
                <a:cs typeface="Lato" panose="020F0502020204030203" pitchFamily="34" charset="0"/>
              </a:rPr>
              <a:t> - If you pay out-of-pocket for qualified medical expenses, you can reimburse yourself from your HSA.</a:t>
            </a:r>
          </a:p>
        </p:txBody>
      </p:sp>
      <p:pic>
        <p:nvPicPr>
          <p:cNvPr id="4" name="Shape-8"/>
          <p:cNvPicPr/>
          <p:nvPr/>
        </p:nvPicPr>
        <p:blipFill rotWithShape="1">
          <a:blip r:embed="rId4"/>
          <a:stretch>
            <a:fillRect/>
          </a:stretch>
        </p:blipFill>
        <p:spPr>
          <a:xfrm>
            <a:off x="3943350" y="828675"/>
            <a:ext cx="5558059" cy="55892"/>
          </a:xfrm>
          <a:prstGeom prst="rect">
            <a:avLst/>
          </a:prstGeom>
        </p:spPr>
      </p:pic>
      <p:sp>
        <p:nvSpPr>
          <p:cNvPr id="5" name="title copy"/>
          <p:cNvSpPr/>
          <p:nvPr/>
        </p:nvSpPr>
        <p:spPr>
          <a:xfrm>
            <a:off x="3857625" y="228600"/>
            <a:ext cx="6581775" cy="514350"/>
          </a:xfrm>
          <a:prstGeom prst="rect">
            <a:avLst/>
          </a:prstGeom>
        </p:spPr>
        <p:txBody>
          <a:bodyPr spcFirstLastPara="0" lIns="0" tIns="0" rIns="0" bIns="0" anchor="t"/>
          <a:lstStyle/>
          <a:p>
            <a:pPr algn="l" hangingPunct="0">
              <a:lnSpc>
                <a:spcPct val="75000"/>
              </a:lnSpc>
              <a:spcBef>
                <a:spcPct val="10000"/>
              </a:spcBef>
            </a:pPr>
            <a:r>
              <a:rPr sz="4500" dirty="0">
                <a:solidFill>
                  <a:srgbClr val="24588D"/>
                </a:solidFill>
                <a:latin typeface="Lato" panose="020F0502020204030203" pitchFamily="34" charset="0"/>
                <a:ea typeface="Lato" panose="020F0502020204030203" pitchFamily="34" charset="0"/>
                <a:cs typeface="Lato" panose="020F0502020204030203" pitchFamily="34" charset="0"/>
              </a:rPr>
              <a:t>How do I use my funds?</a:t>
            </a:r>
          </a:p>
        </p:txBody>
      </p:sp>
      <p:sp>
        <p:nvSpPr>
          <p:cNvPr id="6" name="title copy"/>
          <p:cNvSpPr/>
          <p:nvPr/>
        </p:nvSpPr>
        <p:spPr>
          <a:xfrm>
            <a:off x="8115300" y="5219700"/>
            <a:ext cx="4438650" cy="1819275"/>
          </a:xfrm>
          <a:prstGeom prst="rect">
            <a:avLst/>
          </a:prstGeom>
        </p:spPr>
        <p:txBody>
          <a:bodyPr spcFirstLastPara="0" lIns="0" tIns="0" rIns="0" bIns="0" anchor="t"/>
          <a:lstStyle/>
          <a:p>
            <a:pPr algn="r" hangingPunct="0">
              <a:lnSpc>
                <a:spcPct val="108333"/>
              </a:lnSpc>
            </a:pPr>
            <a:r>
              <a:rPr sz="1800" i="1" dirty="0">
                <a:solidFill>
                  <a:srgbClr val="1D65A6"/>
                </a:solidFill>
                <a:latin typeface="Lato" panose="020F0502020204030203" pitchFamily="34" charset="0"/>
                <a:ea typeface="Lato" panose="020F0502020204030203" pitchFamily="34" charset="0"/>
                <a:cs typeface="Lato" panose="020F0502020204030203" pitchFamily="34" charset="0"/>
              </a:rPr>
              <a:t>Keep Great Records!</a:t>
            </a:r>
          </a:p>
          <a:p>
            <a:pPr algn="r" hangingPunct="0">
              <a:lnSpc>
                <a:spcPct val="108333"/>
              </a:lnSpc>
            </a:pPr>
            <a:r>
              <a:rPr sz="1200" dirty="0">
                <a:solidFill>
                  <a:srgbClr val="1D65A6"/>
                </a:solidFill>
                <a:latin typeface="Lato" panose="020F0502020204030203" pitchFamily="34" charset="0"/>
                <a:ea typeface="Lato" panose="020F0502020204030203" pitchFamily="34" charset="0"/>
                <a:cs typeface="Lato" panose="020F0502020204030203" pitchFamily="34" charset="0"/>
              </a:rPr>
              <a:t>HSA funds that are used for qualified medical expenses (including medical care, dental, vision, prescriptions, medical equipment, and certain healthcare premiums) are tax-free.  If you use your HSA for non-qualified medical expenses and are under age 65, you may incur a 20% penalty and owe income tax on the amount used.  Keep track of your expenses at www.flores247.com where you can view balances, create reports, and upload receipts</a:t>
            </a:r>
            <a:r>
              <a:rPr sz="1200" b="1" dirty="0">
                <a:solidFill>
                  <a:srgbClr val="1D65A6"/>
                </a:solidFill>
                <a:latin typeface="Trebuchet MS"/>
                <a:ea typeface="+mn-ea"/>
                <a:cs typeface="Trebuchet MS"/>
              </a:rPr>
              <a:t>.</a:t>
            </a:r>
          </a:p>
        </p:txBody>
      </p:sp>
      <p:sp>
        <p:nvSpPr>
          <p:cNvPr id="7" name="Body text"/>
          <p:cNvSpPr/>
          <p:nvPr/>
        </p:nvSpPr>
        <p:spPr>
          <a:xfrm>
            <a:off x="514350" y="5334000"/>
            <a:ext cx="6096000" cy="1790700"/>
          </a:xfrm>
          <a:prstGeom prst="rect">
            <a:avLst/>
          </a:prstGeom>
        </p:spPr>
        <p:txBody>
          <a:bodyPr spcFirstLastPara="0" lIns="95250" tIns="95250" rIns="95250" bIns="0" anchor="t"/>
          <a:lstStyle/>
          <a:p>
            <a:pPr algn="l" hangingPunct="0">
              <a:lnSpc>
                <a:spcPct val="116667"/>
              </a:lnSpc>
            </a:pPr>
            <a:r>
              <a:rPr sz="3000" b="1" i="1" dirty="0">
                <a:solidFill>
                  <a:srgbClr val="00558D"/>
                </a:solidFill>
                <a:latin typeface="Lato" panose="020F0502020204030203" pitchFamily="34" charset="0"/>
                <a:ea typeface="Lato" panose="020F0502020204030203" pitchFamily="34" charset="0"/>
                <a:cs typeface="Lato" panose="020F0502020204030203" pitchFamily="34" charset="0"/>
              </a:rPr>
              <a:t>Go </a:t>
            </a:r>
            <a:r>
              <a:rPr sz="3000" b="1" i="1" dirty="0">
                <a:solidFill>
                  <a:srgbClr val="506642"/>
                </a:solidFill>
                <a:latin typeface="Lato" panose="020F0502020204030203" pitchFamily="34" charset="0"/>
                <a:ea typeface="Lato" panose="020F0502020204030203" pitchFamily="34" charset="0"/>
                <a:cs typeface="Lato" panose="020F0502020204030203" pitchFamily="34" charset="0"/>
              </a:rPr>
              <a:t>Green</a:t>
            </a:r>
            <a:r>
              <a:rPr sz="3000" b="1" i="1" dirty="0">
                <a:solidFill>
                  <a:srgbClr val="00558D"/>
                </a:solidFill>
                <a:latin typeface="Lato" panose="020F0502020204030203" pitchFamily="34" charset="0"/>
                <a:ea typeface="Lato" panose="020F0502020204030203" pitchFamily="34" charset="0"/>
                <a:cs typeface="Lato" panose="020F0502020204030203" pitchFamily="34" charset="0"/>
              </a:rPr>
              <a:t> with e-Statements!</a:t>
            </a:r>
          </a:p>
          <a:p>
            <a:pPr algn="l" hangingPunct="0">
              <a:lnSpc>
                <a:spcPct val="116667"/>
              </a:lnSpc>
            </a:pPr>
            <a:r>
              <a:rPr sz="1500" b="1" i="1" dirty="0">
                <a:solidFill>
                  <a:srgbClr val="2C2F3B"/>
                </a:solidFill>
                <a:latin typeface="Lato" panose="020F0502020204030203" pitchFamily="34" charset="0"/>
                <a:ea typeface="Lato" panose="020F0502020204030203" pitchFamily="34" charset="0"/>
                <a:cs typeface="Lato" panose="020F0502020204030203" pitchFamily="34" charset="0"/>
              </a:rPr>
              <a:t>The HSA account will default to paper statements and tax forms. Since there is a small quarterly fee for these, we strongly recommend that you log in to flores247.com and opt into electronic statements and tax forms.</a:t>
            </a:r>
          </a:p>
        </p:txBody>
      </p:sp>
    </p:spTree>
    <p:extLst>
      <p:ext uri="{BB962C8B-B14F-4D97-AF65-F5344CB8AC3E}">
        <p14:creationId xmlns:p14="http://schemas.microsoft.com/office/powerpoint/2010/main" val="89505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What is an HSA?"/>
        <p:cNvGrpSpPr/>
        <p:nvPr/>
      </p:nvGrpSpPr>
      <p:grpSpPr>
        <a:xfrm>
          <a:off x="0" y="0"/>
          <a:ext cx="0" cy="0"/>
          <a:chOff x="0" y="0"/>
          <a:chExt cx="0" cy="0"/>
        </a:xfrm>
      </p:grpSpPr>
      <p:pic>
        <p:nvPicPr>
          <p:cNvPr id="8" name="Picture 7">
            <a:extLst>
              <a:ext uri="{FF2B5EF4-FFF2-40B4-BE49-F238E27FC236}">
                <a16:creationId xmlns:a16="http://schemas.microsoft.com/office/drawing/2014/main" xmlns="" id="{156763AE-66A3-21E0-666A-39B567C5900C}"/>
              </a:ext>
            </a:extLst>
          </p:cNvPr>
          <p:cNvPicPr>
            <a:picLocks noChangeAspect="1"/>
          </p:cNvPicPr>
          <p:nvPr/>
        </p:nvPicPr>
        <p:blipFill>
          <a:blip r:embed="rId3"/>
          <a:stretch>
            <a:fillRect/>
          </a:stretch>
        </p:blipFill>
        <p:spPr>
          <a:xfrm>
            <a:off x="264395" y="2412139"/>
            <a:ext cx="8958876" cy="3483077"/>
          </a:xfrm>
          <a:prstGeom prst="rect">
            <a:avLst/>
          </a:prstGeom>
        </p:spPr>
      </p:pic>
      <p:grpSp>
        <p:nvGrpSpPr>
          <p:cNvPr id="16" name="Group 15">
            <a:extLst>
              <a:ext uri="{FF2B5EF4-FFF2-40B4-BE49-F238E27FC236}">
                <a16:creationId xmlns:a16="http://schemas.microsoft.com/office/drawing/2014/main" xmlns="" id="{FA1BFF61-DD32-086B-3B4A-19E5A71F0B34}"/>
              </a:ext>
            </a:extLst>
          </p:cNvPr>
          <p:cNvGrpSpPr/>
          <p:nvPr/>
        </p:nvGrpSpPr>
        <p:grpSpPr>
          <a:xfrm>
            <a:off x="9417920" y="1203529"/>
            <a:ext cx="3476625" cy="4230022"/>
            <a:chOff x="9299932" y="1950474"/>
            <a:chExt cx="3476625" cy="4230022"/>
          </a:xfrm>
        </p:grpSpPr>
        <p:pic>
          <p:nvPicPr>
            <p:cNvPr id="13" name="Picture 12">
              <a:extLst>
                <a:ext uri="{FF2B5EF4-FFF2-40B4-BE49-F238E27FC236}">
                  <a16:creationId xmlns:a16="http://schemas.microsoft.com/office/drawing/2014/main" xmlns="" id="{1D8E4EAF-06AD-B87B-FEC2-97BF966AADC0}"/>
                </a:ext>
              </a:extLst>
            </p:cNvPr>
            <p:cNvPicPr>
              <a:picLocks noChangeAspect="1"/>
            </p:cNvPicPr>
            <p:nvPr/>
          </p:nvPicPr>
          <p:blipFill>
            <a:blip r:embed="rId4"/>
            <a:stretch>
              <a:fillRect/>
            </a:stretch>
          </p:blipFill>
          <p:spPr>
            <a:xfrm>
              <a:off x="9738083" y="1950474"/>
              <a:ext cx="2600325" cy="1943100"/>
            </a:xfrm>
            <a:prstGeom prst="rect">
              <a:avLst/>
            </a:prstGeom>
          </p:spPr>
        </p:pic>
        <p:pic>
          <p:nvPicPr>
            <p:cNvPr id="15" name="Picture 14">
              <a:extLst>
                <a:ext uri="{FF2B5EF4-FFF2-40B4-BE49-F238E27FC236}">
                  <a16:creationId xmlns:a16="http://schemas.microsoft.com/office/drawing/2014/main" xmlns="" id="{2BA3E17A-4CE4-73C9-D861-432C7A3EC224}"/>
                </a:ext>
              </a:extLst>
            </p:cNvPr>
            <p:cNvPicPr>
              <a:picLocks noChangeAspect="1"/>
            </p:cNvPicPr>
            <p:nvPr/>
          </p:nvPicPr>
          <p:blipFill>
            <a:blip r:embed="rId5"/>
            <a:stretch>
              <a:fillRect/>
            </a:stretch>
          </p:blipFill>
          <p:spPr>
            <a:xfrm>
              <a:off x="9299932" y="3980221"/>
              <a:ext cx="3476625" cy="2200275"/>
            </a:xfrm>
            <a:prstGeom prst="rect">
              <a:avLst/>
            </a:prstGeom>
          </p:spPr>
        </p:pic>
      </p:grpSp>
      <p:sp>
        <p:nvSpPr>
          <p:cNvPr id="19" name="TextBox 18">
            <a:extLst>
              <a:ext uri="{FF2B5EF4-FFF2-40B4-BE49-F238E27FC236}">
                <a16:creationId xmlns:a16="http://schemas.microsoft.com/office/drawing/2014/main" xmlns="" id="{13C06384-E2A0-4675-C0A5-3454075B1188}"/>
              </a:ext>
            </a:extLst>
          </p:cNvPr>
          <p:cNvSpPr txBox="1"/>
          <p:nvPr/>
        </p:nvSpPr>
        <p:spPr>
          <a:xfrm>
            <a:off x="264393" y="1198240"/>
            <a:ext cx="9136319" cy="1077218"/>
          </a:xfrm>
          <a:prstGeom prst="rect">
            <a:avLst/>
          </a:prstGeom>
          <a:noFill/>
        </p:spPr>
        <p:txBody>
          <a:bodyPr wrap="square">
            <a:spAutoFit/>
          </a:bodyPr>
          <a:lstStyle/>
          <a:p>
            <a:r>
              <a:rPr lang="en-US" sz="3200" dirty="0">
                <a:solidFill>
                  <a:srgbClr val="3299CD"/>
                </a:solidFill>
                <a:latin typeface="Lato"/>
                <a:ea typeface="+mn-ea"/>
                <a:cs typeface="Lato"/>
              </a:rPr>
              <a:t>With triple-tax savings advantage, the HSA is a powerful retirement planning strategy</a:t>
            </a:r>
            <a:endParaRPr lang="en-US" sz="3200" dirty="0"/>
          </a:p>
        </p:txBody>
      </p:sp>
      <p:sp>
        <p:nvSpPr>
          <p:cNvPr id="21" name="TextBox 20">
            <a:extLst>
              <a:ext uri="{FF2B5EF4-FFF2-40B4-BE49-F238E27FC236}">
                <a16:creationId xmlns:a16="http://schemas.microsoft.com/office/drawing/2014/main" xmlns="" id="{E762AA7B-2F82-C07C-7084-C5065DB592A8}"/>
              </a:ext>
            </a:extLst>
          </p:cNvPr>
          <p:cNvSpPr txBox="1"/>
          <p:nvPr/>
        </p:nvSpPr>
        <p:spPr>
          <a:xfrm>
            <a:off x="3743939" y="5895216"/>
            <a:ext cx="6504038" cy="1566454"/>
          </a:xfrm>
          <a:prstGeom prst="rect">
            <a:avLst/>
          </a:prstGeom>
          <a:noFill/>
        </p:spPr>
        <p:txBody>
          <a:bodyPr wrap="square">
            <a:spAutoFit/>
          </a:bodyPr>
          <a:lstStyle/>
          <a:p>
            <a:pPr algn="ctr" hangingPunct="0">
              <a:lnSpc>
                <a:spcPct val="108333"/>
              </a:lnSpc>
            </a:pPr>
            <a:r>
              <a:rPr lang="en-US" sz="2400" b="1" dirty="0">
                <a:solidFill>
                  <a:srgbClr val="0D1B2A"/>
                </a:solidFill>
                <a:latin typeface="Lato" panose="020F0502020204030203" pitchFamily="34" charset="0"/>
                <a:ea typeface="Lato" panose="020F0502020204030203" pitchFamily="34" charset="0"/>
                <a:cs typeface="Lato" panose="020F0502020204030203" pitchFamily="34" charset="0"/>
              </a:rPr>
              <a:t>Money goes in </a:t>
            </a:r>
            <a:r>
              <a:rPr lang="en-US" sz="2400" b="1" dirty="0">
                <a:solidFill>
                  <a:srgbClr val="3299CD"/>
                </a:solidFill>
                <a:latin typeface="Lato" panose="020F0502020204030203" pitchFamily="34" charset="0"/>
                <a:ea typeface="Lato" panose="020F0502020204030203" pitchFamily="34" charset="0"/>
                <a:cs typeface="Lato" panose="020F0502020204030203" pitchFamily="34" charset="0"/>
              </a:rPr>
              <a:t>tax-free</a:t>
            </a:r>
            <a:endParaRPr lang="en-US" sz="2400" b="1" dirty="0">
              <a:solidFill>
                <a:srgbClr val="24588D"/>
              </a:solidFill>
              <a:latin typeface="Lato" panose="020F0502020204030203" pitchFamily="34" charset="0"/>
              <a:ea typeface="Lato" panose="020F0502020204030203" pitchFamily="34" charset="0"/>
              <a:cs typeface="Lato" panose="020F0502020204030203" pitchFamily="34" charset="0"/>
            </a:endParaRPr>
          </a:p>
          <a:p>
            <a:pPr algn="ctr" hangingPunct="0">
              <a:lnSpc>
                <a:spcPct val="108333"/>
              </a:lnSpc>
            </a:pPr>
            <a:r>
              <a:rPr lang="en-US" sz="2400" b="1" dirty="0">
                <a:solidFill>
                  <a:srgbClr val="0D1B2A"/>
                </a:solidFill>
                <a:latin typeface="Lato" panose="020F0502020204030203" pitchFamily="34" charset="0"/>
                <a:ea typeface="Lato" panose="020F0502020204030203" pitchFamily="34" charset="0"/>
                <a:cs typeface="Lato" panose="020F0502020204030203" pitchFamily="34" charset="0"/>
              </a:rPr>
              <a:t>Money comes out </a:t>
            </a:r>
            <a:r>
              <a:rPr lang="en-US" sz="2400" b="1" dirty="0">
                <a:solidFill>
                  <a:srgbClr val="3299CD"/>
                </a:solidFill>
                <a:latin typeface="Lato" panose="020F0502020204030203" pitchFamily="34" charset="0"/>
                <a:ea typeface="Lato" panose="020F0502020204030203" pitchFamily="34" charset="0"/>
                <a:cs typeface="Lato" panose="020F0502020204030203" pitchFamily="34" charset="0"/>
              </a:rPr>
              <a:t>tax-free</a:t>
            </a:r>
            <a:endParaRPr lang="en-US" sz="2400" b="1" dirty="0">
              <a:solidFill>
                <a:srgbClr val="24588D"/>
              </a:solidFill>
              <a:latin typeface="Lato" panose="020F0502020204030203" pitchFamily="34" charset="0"/>
              <a:ea typeface="Lato" panose="020F0502020204030203" pitchFamily="34" charset="0"/>
              <a:cs typeface="Lato" panose="020F0502020204030203" pitchFamily="34" charset="0"/>
            </a:endParaRPr>
          </a:p>
          <a:p>
            <a:pPr algn="ctr" hangingPunct="0">
              <a:lnSpc>
                <a:spcPct val="108333"/>
              </a:lnSpc>
            </a:pPr>
            <a:r>
              <a:rPr lang="en-US" sz="2400" b="1" dirty="0">
                <a:solidFill>
                  <a:srgbClr val="0D1B2A"/>
                </a:solidFill>
                <a:latin typeface="Lato" panose="020F0502020204030203" pitchFamily="34" charset="0"/>
                <a:ea typeface="Lato" panose="020F0502020204030203" pitchFamily="34" charset="0"/>
                <a:cs typeface="Lato" panose="020F0502020204030203" pitchFamily="34" charset="0"/>
              </a:rPr>
              <a:t>Money earns interest </a:t>
            </a:r>
            <a:r>
              <a:rPr lang="en-US" sz="2400" b="1" dirty="0">
                <a:solidFill>
                  <a:srgbClr val="3299CD"/>
                </a:solidFill>
                <a:latin typeface="Lato" panose="020F0502020204030203" pitchFamily="34" charset="0"/>
                <a:ea typeface="Lato" panose="020F0502020204030203" pitchFamily="34" charset="0"/>
                <a:cs typeface="Lato" panose="020F0502020204030203" pitchFamily="34" charset="0"/>
              </a:rPr>
              <a:t>tax-free</a:t>
            </a:r>
            <a:endParaRPr lang="en-US" sz="2400" b="1" dirty="0">
              <a:solidFill>
                <a:srgbClr val="24588D"/>
              </a:solidFill>
              <a:latin typeface="Lato" panose="020F0502020204030203" pitchFamily="34" charset="0"/>
              <a:ea typeface="Lato" panose="020F0502020204030203" pitchFamily="34" charset="0"/>
              <a:cs typeface="Lato" panose="020F0502020204030203" pitchFamily="34" charset="0"/>
            </a:endParaRPr>
          </a:p>
          <a:p>
            <a:pPr algn="ctr" hangingPunct="0">
              <a:lnSpc>
                <a:spcPct val="108333"/>
              </a:lnSpc>
            </a:pPr>
            <a:endParaRPr lang="en-US" sz="1800" b="1" dirty="0">
              <a:solidFill>
                <a:srgbClr val="24588D"/>
              </a:solidFill>
              <a:latin typeface="Trebuchet MS"/>
              <a:ea typeface="+mn-ea"/>
              <a:cs typeface="Trebuchet MS"/>
            </a:endParaRPr>
          </a:p>
        </p:txBody>
      </p:sp>
      <p:sp>
        <p:nvSpPr>
          <p:cNvPr id="22" name="TextBox 21">
            <a:extLst>
              <a:ext uri="{FF2B5EF4-FFF2-40B4-BE49-F238E27FC236}">
                <a16:creationId xmlns:a16="http://schemas.microsoft.com/office/drawing/2014/main" xmlns="" id="{BB9B875A-2AE0-49F7-2953-8B641F79BE42}"/>
              </a:ext>
            </a:extLst>
          </p:cNvPr>
          <p:cNvSpPr txBox="1"/>
          <p:nvPr/>
        </p:nvSpPr>
        <p:spPr>
          <a:xfrm>
            <a:off x="9856071" y="5433551"/>
            <a:ext cx="2890684" cy="461665"/>
          </a:xfrm>
          <a:prstGeom prst="rect">
            <a:avLst/>
          </a:prstGeom>
          <a:noFill/>
        </p:spPr>
        <p:txBody>
          <a:bodyPr wrap="square" rtlCol="0">
            <a:spAutoFit/>
          </a:bodyPr>
          <a:lstStyle/>
          <a:p>
            <a:r>
              <a:rPr lang="en-US" sz="1200" dirty="0"/>
              <a:t>Source: </a:t>
            </a:r>
            <a:r>
              <a:rPr lang="en-US" sz="1200" dirty="0">
                <a:hlinkClick r:id="rId6"/>
              </a:rPr>
              <a:t>How to plan for rising healthcare costs </a:t>
            </a:r>
            <a:r>
              <a:rPr lang="en-US" sz="1200" dirty="0"/>
              <a:t>- Fidelity</a:t>
            </a:r>
          </a:p>
        </p:txBody>
      </p:sp>
      <p:sp>
        <p:nvSpPr>
          <p:cNvPr id="23" name="title copy">
            <a:extLst>
              <a:ext uri="{FF2B5EF4-FFF2-40B4-BE49-F238E27FC236}">
                <a16:creationId xmlns:a16="http://schemas.microsoft.com/office/drawing/2014/main" xmlns="" id="{399C8723-DE0E-B6D7-E1E6-BB12B216C3F9}"/>
              </a:ext>
            </a:extLst>
          </p:cNvPr>
          <p:cNvSpPr/>
          <p:nvPr/>
        </p:nvSpPr>
        <p:spPr>
          <a:xfrm>
            <a:off x="333375" y="228600"/>
            <a:ext cx="10106025" cy="514350"/>
          </a:xfrm>
          <a:prstGeom prst="rect">
            <a:avLst/>
          </a:prstGeom>
        </p:spPr>
        <p:txBody>
          <a:bodyPr spcFirstLastPara="0" lIns="0" tIns="0" rIns="0" bIns="0" anchor="t"/>
          <a:lstStyle/>
          <a:p>
            <a:pPr algn="l" hangingPunct="0">
              <a:lnSpc>
                <a:spcPct val="75000"/>
              </a:lnSpc>
              <a:spcBef>
                <a:spcPct val="10000"/>
              </a:spcBef>
            </a:pPr>
            <a:r>
              <a:rPr lang="en-US" sz="4500" dirty="0">
                <a:solidFill>
                  <a:srgbClr val="24588D"/>
                </a:solidFill>
                <a:latin typeface="Lato" panose="020F0502020204030203" pitchFamily="34" charset="0"/>
                <a:ea typeface="Lato" panose="020F0502020204030203" pitchFamily="34" charset="0"/>
                <a:cs typeface="Lato" panose="020F0502020204030203" pitchFamily="34" charset="0"/>
              </a:rPr>
              <a:t>HSA Investments: Retirement Strategy</a:t>
            </a:r>
            <a:endParaRPr sz="4500" dirty="0">
              <a:solidFill>
                <a:srgbClr val="24588D"/>
              </a:solidFill>
              <a:latin typeface="Lato" panose="020F0502020204030203" pitchFamily="34" charset="0"/>
              <a:ea typeface="Lato" panose="020F0502020204030203" pitchFamily="34" charset="0"/>
              <a:cs typeface="Lato" panose="020F0502020204030203" pitchFamily="34" charset="0"/>
            </a:endParaRPr>
          </a:p>
        </p:txBody>
      </p:sp>
      <p:pic>
        <p:nvPicPr>
          <p:cNvPr id="24" name="Shape-8">
            <a:extLst>
              <a:ext uri="{FF2B5EF4-FFF2-40B4-BE49-F238E27FC236}">
                <a16:creationId xmlns:a16="http://schemas.microsoft.com/office/drawing/2014/main" xmlns="" id="{814F11E3-B2C8-F776-9846-7C708D31E0AC}"/>
              </a:ext>
            </a:extLst>
          </p:cNvPr>
          <p:cNvPicPr/>
          <p:nvPr/>
        </p:nvPicPr>
        <p:blipFill rotWithShape="1">
          <a:blip r:embed="rId7"/>
          <a:stretch>
            <a:fillRect/>
          </a:stretch>
        </p:blipFill>
        <p:spPr>
          <a:xfrm>
            <a:off x="2053524" y="756207"/>
            <a:ext cx="5558059" cy="55892"/>
          </a:xfrm>
          <a:prstGeom prst="rect">
            <a:avLst/>
          </a:prstGeom>
        </p:spPr>
      </p:pic>
    </p:spTree>
    <p:extLst>
      <p:ext uri="{BB962C8B-B14F-4D97-AF65-F5344CB8AC3E}">
        <p14:creationId xmlns:p14="http://schemas.microsoft.com/office/powerpoint/2010/main" val="3298437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What is an HSA?"/>
        <p:cNvGrpSpPr/>
        <p:nvPr/>
      </p:nvGrpSpPr>
      <p:grpSpPr>
        <a:xfrm>
          <a:off x="0" y="0"/>
          <a:ext cx="0" cy="0"/>
          <a:chOff x="0" y="0"/>
          <a:chExt cx="0" cy="0"/>
        </a:xfrm>
      </p:grpSpPr>
      <p:sp>
        <p:nvSpPr>
          <p:cNvPr id="19" name="TextBox 18">
            <a:extLst>
              <a:ext uri="{FF2B5EF4-FFF2-40B4-BE49-F238E27FC236}">
                <a16:creationId xmlns:a16="http://schemas.microsoft.com/office/drawing/2014/main" xmlns="" id="{13C06384-E2A0-4675-C0A5-3454075B1188}"/>
              </a:ext>
            </a:extLst>
          </p:cNvPr>
          <p:cNvSpPr txBox="1"/>
          <p:nvPr/>
        </p:nvSpPr>
        <p:spPr>
          <a:xfrm>
            <a:off x="592516" y="203792"/>
            <a:ext cx="11379674" cy="1077218"/>
          </a:xfrm>
          <a:prstGeom prst="rect">
            <a:avLst/>
          </a:prstGeom>
          <a:noFill/>
        </p:spPr>
        <p:txBody>
          <a:bodyPr wrap="square">
            <a:spAutoFit/>
          </a:bodyPr>
          <a:lstStyle/>
          <a:p>
            <a:r>
              <a:rPr lang="en-US" sz="3200" dirty="0">
                <a:solidFill>
                  <a:srgbClr val="3299CD"/>
                </a:solidFill>
                <a:latin typeface="Lato"/>
                <a:ea typeface="+mn-ea"/>
                <a:cs typeface="Lato"/>
              </a:rPr>
              <a:t>Flores WealthCare HSA offers flexible and intuitive investment options, no matter your experience</a:t>
            </a:r>
            <a:endParaRPr lang="en-US" sz="3200" dirty="0"/>
          </a:p>
        </p:txBody>
      </p:sp>
      <p:pic>
        <p:nvPicPr>
          <p:cNvPr id="4" name="Picture 3">
            <a:extLst>
              <a:ext uri="{FF2B5EF4-FFF2-40B4-BE49-F238E27FC236}">
                <a16:creationId xmlns:a16="http://schemas.microsoft.com/office/drawing/2014/main" xmlns="" id="{AC389143-7B76-E8DC-46A3-BC0FCAA6D8D8}"/>
              </a:ext>
            </a:extLst>
          </p:cNvPr>
          <p:cNvPicPr>
            <a:picLocks noChangeAspect="1"/>
          </p:cNvPicPr>
          <p:nvPr/>
        </p:nvPicPr>
        <p:blipFill rotWithShape="1">
          <a:blip r:embed="rId3"/>
          <a:srcRect t="1258"/>
          <a:stretch/>
        </p:blipFill>
        <p:spPr>
          <a:xfrm>
            <a:off x="1242222" y="2242721"/>
            <a:ext cx="3429790" cy="4726989"/>
          </a:xfrm>
          <a:prstGeom prst="rect">
            <a:avLst/>
          </a:prstGeom>
        </p:spPr>
      </p:pic>
      <p:pic>
        <p:nvPicPr>
          <p:cNvPr id="7" name="Picture 6">
            <a:extLst>
              <a:ext uri="{FF2B5EF4-FFF2-40B4-BE49-F238E27FC236}">
                <a16:creationId xmlns:a16="http://schemas.microsoft.com/office/drawing/2014/main" xmlns="" id="{910FA2A9-A723-19D6-D684-0528E8DDE775}"/>
              </a:ext>
            </a:extLst>
          </p:cNvPr>
          <p:cNvPicPr>
            <a:picLocks noChangeAspect="1"/>
          </p:cNvPicPr>
          <p:nvPr/>
        </p:nvPicPr>
        <p:blipFill rotWithShape="1">
          <a:blip r:embed="rId4"/>
          <a:srcRect t="591"/>
          <a:stretch/>
        </p:blipFill>
        <p:spPr>
          <a:xfrm>
            <a:off x="4672012" y="2114706"/>
            <a:ext cx="3482767" cy="4855004"/>
          </a:xfrm>
          <a:prstGeom prst="rect">
            <a:avLst/>
          </a:prstGeom>
        </p:spPr>
      </p:pic>
      <p:pic>
        <p:nvPicPr>
          <p:cNvPr id="9" name="Picture 8">
            <a:extLst>
              <a:ext uri="{FF2B5EF4-FFF2-40B4-BE49-F238E27FC236}">
                <a16:creationId xmlns:a16="http://schemas.microsoft.com/office/drawing/2014/main" xmlns="" id="{C79B1B2D-1690-9701-6706-C3B2160B1D7E}"/>
              </a:ext>
            </a:extLst>
          </p:cNvPr>
          <p:cNvPicPr>
            <a:picLocks noChangeAspect="1"/>
          </p:cNvPicPr>
          <p:nvPr/>
        </p:nvPicPr>
        <p:blipFill>
          <a:blip r:embed="rId5"/>
          <a:stretch>
            <a:fillRect/>
          </a:stretch>
        </p:blipFill>
        <p:spPr>
          <a:xfrm>
            <a:off x="8124224" y="2112380"/>
            <a:ext cx="3460345" cy="4857330"/>
          </a:xfrm>
          <a:prstGeom prst="rect">
            <a:avLst/>
          </a:prstGeom>
        </p:spPr>
      </p:pic>
    </p:spTree>
    <p:extLst>
      <p:ext uri="{BB962C8B-B14F-4D97-AF65-F5344CB8AC3E}">
        <p14:creationId xmlns:p14="http://schemas.microsoft.com/office/powerpoint/2010/main" val="2991162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What is an HSA?"/>
        <p:cNvGrpSpPr/>
        <p:nvPr/>
      </p:nvGrpSpPr>
      <p:grpSpPr>
        <a:xfrm>
          <a:off x="0" y="0"/>
          <a:ext cx="0" cy="0"/>
          <a:chOff x="0" y="0"/>
          <a:chExt cx="0" cy="0"/>
        </a:xfrm>
      </p:grpSpPr>
      <p:sp>
        <p:nvSpPr>
          <p:cNvPr id="10" name="TextBox 9">
            <a:extLst>
              <a:ext uri="{FF2B5EF4-FFF2-40B4-BE49-F238E27FC236}">
                <a16:creationId xmlns:a16="http://schemas.microsoft.com/office/drawing/2014/main" xmlns="" id="{7E1209BB-9568-260A-D84E-ECA95D739032}"/>
              </a:ext>
            </a:extLst>
          </p:cNvPr>
          <p:cNvSpPr txBox="1"/>
          <p:nvPr/>
        </p:nvSpPr>
        <p:spPr>
          <a:xfrm>
            <a:off x="686699" y="343182"/>
            <a:ext cx="5304858" cy="121145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800" dirty="0">
                <a:latin typeface="+mj-lt"/>
                <a:ea typeface="+mj-ea"/>
                <a:cs typeface="+mj-cs"/>
              </a:rPr>
              <a:t>Get to Know your Flores WealthCare HSA</a:t>
            </a:r>
          </a:p>
        </p:txBody>
      </p:sp>
      <p:sp>
        <p:nvSpPr>
          <p:cNvPr id="9" name="TextBox 8">
            <a:extLst>
              <a:ext uri="{FF2B5EF4-FFF2-40B4-BE49-F238E27FC236}">
                <a16:creationId xmlns:a16="http://schemas.microsoft.com/office/drawing/2014/main" xmlns="" id="{E8A8BE8C-9DF7-FF34-7B01-497ECD057B89}"/>
              </a:ext>
            </a:extLst>
          </p:cNvPr>
          <p:cNvSpPr txBox="1"/>
          <p:nvPr/>
        </p:nvSpPr>
        <p:spPr>
          <a:xfrm>
            <a:off x="686701" y="1901846"/>
            <a:ext cx="5304857" cy="4686914"/>
          </a:xfrm>
          <a:prstGeom prst="rect">
            <a:avLst/>
          </a:prstGeom>
        </p:spPr>
        <p:txBody>
          <a:bodyPr vert="horz" lIns="91440" tIns="45720" rIns="91440" bIns="45720" rtlCol="0">
            <a:normAutofit/>
          </a:bodyPr>
          <a:lstStyle/>
          <a:p>
            <a:pPr>
              <a:lnSpc>
                <a:spcPct val="90000"/>
              </a:lnSpc>
              <a:spcAft>
                <a:spcPts val="600"/>
              </a:spcAft>
            </a:pPr>
            <a:r>
              <a:rPr lang="en-US" sz="2100" dirty="0"/>
              <a:t>A comprehensive suite of digital tools is available online: navigate to “Learn more about investments” to access resources and pick your investment path.</a:t>
            </a:r>
          </a:p>
        </p:txBody>
      </p:sp>
      <p:pic>
        <p:nvPicPr>
          <p:cNvPr id="8" name="Picture 7" descr="Graphical user interface, application&#10;&#10;Description automatically generated">
            <a:extLst>
              <a:ext uri="{FF2B5EF4-FFF2-40B4-BE49-F238E27FC236}">
                <a16:creationId xmlns:a16="http://schemas.microsoft.com/office/drawing/2014/main" xmlns="" id="{0D442198-BA19-C4BC-5D68-3E3A080569A3}"/>
              </a:ext>
            </a:extLst>
          </p:cNvPr>
          <p:cNvPicPr>
            <a:picLocks noChangeAspect="1"/>
          </p:cNvPicPr>
          <p:nvPr/>
        </p:nvPicPr>
        <p:blipFill>
          <a:blip r:embed="rId3"/>
          <a:stretch>
            <a:fillRect/>
          </a:stretch>
        </p:blipFill>
        <p:spPr>
          <a:xfrm>
            <a:off x="6505573" y="732261"/>
            <a:ext cx="2891368" cy="2782941"/>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xmlns="" id="{7A74ECB4-7178-D4C3-7802-BB9AE99CAA09}"/>
              </a:ext>
            </a:extLst>
          </p:cNvPr>
          <p:cNvPicPr>
            <a:picLocks noChangeAspect="1"/>
          </p:cNvPicPr>
          <p:nvPr/>
        </p:nvPicPr>
        <p:blipFill>
          <a:blip r:embed="rId4"/>
          <a:stretch>
            <a:fillRect/>
          </a:stretch>
        </p:blipFill>
        <p:spPr>
          <a:xfrm>
            <a:off x="4931229" y="3902787"/>
            <a:ext cx="3899655" cy="324646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xmlns="" id="{ABD96457-9E2C-89C7-A01B-56FDAD5E9364}"/>
              </a:ext>
            </a:extLst>
          </p:cNvPr>
          <p:cNvPicPr>
            <a:picLocks noChangeAspect="1"/>
          </p:cNvPicPr>
          <p:nvPr/>
        </p:nvPicPr>
        <p:blipFill>
          <a:blip r:embed="rId5"/>
          <a:stretch>
            <a:fillRect/>
          </a:stretch>
        </p:blipFill>
        <p:spPr>
          <a:xfrm>
            <a:off x="9560517" y="1852916"/>
            <a:ext cx="3246864" cy="4605482"/>
          </a:xfrm>
          <a:prstGeom prst="rect">
            <a:avLst/>
          </a:prstGeom>
        </p:spPr>
      </p:pic>
    </p:spTree>
    <p:extLst>
      <p:ext uri="{BB962C8B-B14F-4D97-AF65-F5344CB8AC3E}">
        <p14:creationId xmlns:p14="http://schemas.microsoft.com/office/powerpoint/2010/main" val="2632460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BFF"/>
        </a:solidFill>
        <a:effectLst/>
      </p:bgPr>
    </p:bg>
    <p:spTree>
      <p:nvGrpSpPr>
        <p:cNvPr id="1" name="After you enroll"/>
        <p:cNvGrpSpPr/>
        <p:nvPr/>
      </p:nvGrpSpPr>
      <p:grpSpPr>
        <a:xfrm>
          <a:off x="0" y="0"/>
          <a:ext cx="0" cy="0"/>
          <a:chOff x="0" y="0"/>
          <a:chExt cx="0" cy="0"/>
        </a:xfrm>
      </p:grpSpPr>
      <p:pic>
        <p:nvPicPr>
          <p:cNvPr id="2" name="Shape-8"/>
          <p:cNvPicPr/>
          <p:nvPr/>
        </p:nvPicPr>
        <p:blipFill rotWithShape="1">
          <a:blip r:embed="rId3"/>
          <a:stretch>
            <a:fillRect/>
          </a:stretch>
        </p:blipFill>
        <p:spPr>
          <a:xfrm>
            <a:off x="7315200" y="0"/>
            <a:ext cx="5805914" cy="7488583"/>
          </a:xfrm>
          <a:prstGeom prst="rect">
            <a:avLst/>
          </a:prstGeom>
        </p:spPr>
      </p:pic>
      <p:sp>
        <p:nvSpPr>
          <p:cNvPr id="3" name="title copy"/>
          <p:cNvSpPr/>
          <p:nvPr/>
        </p:nvSpPr>
        <p:spPr>
          <a:xfrm>
            <a:off x="295275" y="1152525"/>
            <a:ext cx="6489482" cy="5314950"/>
          </a:xfrm>
          <a:prstGeom prst="rect">
            <a:avLst/>
          </a:prstGeom>
        </p:spPr>
        <p:txBody>
          <a:bodyPr spcFirstLastPara="0" lIns="0" tIns="0" rIns="0" bIns="0" anchor="t"/>
          <a:lstStyle/>
          <a:p>
            <a:pPr algn="l" hangingPunct="0">
              <a:lnSpc>
                <a:spcPct val="108333"/>
              </a:lnSpc>
            </a:pPr>
            <a:r>
              <a:rPr sz="1800" dirty="0">
                <a:solidFill>
                  <a:srgbClr val="000000"/>
                </a:solidFill>
                <a:latin typeface="Lato"/>
                <a:ea typeface="+mn-ea"/>
                <a:cs typeface="Lato"/>
              </a:rPr>
              <a:t>You will receive a Participant ID Notice via email or mail. Use </a:t>
            </a:r>
            <a:r>
              <a:rPr sz="1800" dirty="0">
                <a:latin typeface="Lato"/>
                <a:ea typeface="+mn-ea"/>
                <a:cs typeface="Lato"/>
              </a:rPr>
              <a:t>this to create a login to our web portal, </a:t>
            </a:r>
            <a:r>
              <a:rPr sz="1800" dirty="0">
                <a:latin typeface="Lato"/>
                <a:ea typeface="+mn-ea"/>
                <a:cs typeface="Lato"/>
                <a:hlinkClick r:id="rId4"/>
              </a:rPr>
              <a:t>flores247.com</a:t>
            </a:r>
            <a:r>
              <a:rPr sz="1800" dirty="0">
                <a:latin typeface="Lato"/>
                <a:ea typeface="+mn-ea"/>
                <a:cs typeface="Lato"/>
              </a:rPr>
              <a:t>. </a:t>
            </a:r>
            <a:endParaRPr lang="en-US" sz="1800" dirty="0">
              <a:latin typeface="Lato"/>
              <a:ea typeface="+mn-ea"/>
              <a:cs typeface="Lato"/>
            </a:endParaRPr>
          </a:p>
          <a:p>
            <a:pPr algn="l" hangingPunct="0">
              <a:lnSpc>
                <a:spcPct val="108333"/>
              </a:lnSpc>
            </a:pPr>
            <a:r>
              <a:rPr sz="1800" dirty="0">
                <a:latin typeface="Lato"/>
                <a:ea typeface="+mn-ea"/>
                <a:cs typeface="Lato"/>
              </a:rPr>
              <a:t> </a:t>
            </a:r>
          </a:p>
          <a:p>
            <a:pPr algn="l" hangingPunct="0">
              <a:lnSpc>
                <a:spcPct val="108333"/>
              </a:lnSpc>
            </a:pPr>
            <a:r>
              <a:rPr sz="1800" b="1" dirty="0">
                <a:solidFill>
                  <a:srgbClr val="24588D"/>
                </a:solidFill>
                <a:latin typeface="Lato"/>
                <a:ea typeface="+mn-ea"/>
                <a:cs typeface="Lato"/>
              </a:rPr>
              <a:t>If you enroll in the Health Care FSA, you will also receive a Flores Benefits Card. </a:t>
            </a:r>
            <a:r>
              <a:rPr sz="1800" dirty="0">
                <a:solidFill>
                  <a:srgbClr val="000000"/>
                </a:solidFill>
                <a:latin typeface="Lato"/>
                <a:ea typeface="+mn-ea"/>
                <a:cs typeface="Lato"/>
              </a:rPr>
              <a:t>The card will be loaded with your entire Health Care FSA election and you can begin using it on your benefit eligibility date. </a:t>
            </a:r>
          </a:p>
          <a:p>
            <a:pPr algn="l" hangingPunct="0">
              <a:lnSpc>
                <a:spcPct val="108333"/>
              </a:lnSpc>
            </a:pPr>
            <a:r>
              <a:rPr sz="1800" dirty="0">
                <a:solidFill>
                  <a:srgbClr val="000000"/>
                </a:solidFill>
                <a:latin typeface="Lato"/>
                <a:ea typeface="+mn-ea"/>
                <a:cs typeface="Lato"/>
              </a:rPr>
              <a:t> </a:t>
            </a:r>
          </a:p>
          <a:p>
            <a:pPr algn="l" hangingPunct="0">
              <a:lnSpc>
                <a:spcPct val="108333"/>
              </a:lnSpc>
            </a:pPr>
            <a:r>
              <a:rPr sz="1800" dirty="0">
                <a:solidFill>
                  <a:srgbClr val="000000"/>
                </a:solidFill>
                <a:latin typeface="Lato"/>
                <a:ea typeface="+mn-ea"/>
                <a:cs typeface="Lato"/>
              </a:rPr>
              <a:t>Your card will be valid for several years, so save your card after your balance is spent. If you re-enroll in FSA the next year, the same card will be reloaded. If you need extra cards, you can order them at </a:t>
            </a:r>
            <a:r>
              <a:rPr sz="1800" dirty="0">
                <a:solidFill>
                  <a:srgbClr val="000000"/>
                </a:solidFill>
                <a:latin typeface="Lato"/>
                <a:ea typeface="+mn-ea"/>
                <a:cs typeface="Lato"/>
                <a:hlinkClick r:id="rId4"/>
              </a:rPr>
              <a:t>www.flores247.com</a:t>
            </a:r>
            <a:r>
              <a:rPr sz="1800" dirty="0">
                <a:solidFill>
                  <a:srgbClr val="000000"/>
                </a:solidFill>
                <a:latin typeface="Lato"/>
                <a:ea typeface="+mn-ea"/>
                <a:cs typeface="Lato"/>
              </a:rPr>
              <a:t>.  </a:t>
            </a:r>
            <a:r>
              <a:rPr sz="1800" b="1" dirty="0">
                <a:solidFill>
                  <a:srgbClr val="000000"/>
                </a:solidFill>
                <a:latin typeface="Lato"/>
                <a:ea typeface="+mn-ea"/>
                <a:cs typeface="Lato"/>
              </a:rPr>
              <a:t>Existing participants will have funds reloaded to their existing Flores Benefit Card. </a:t>
            </a:r>
          </a:p>
          <a:p>
            <a:pPr algn="l" hangingPunct="0">
              <a:lnSpc>
                <a:spcPct val="108333"/>
              </a:lnSpc>
            </a:pPr>
            <a:r>
              <a:rPr sz="1800" b="1" dirty="0">
                <a:solidFill>
                  <a:srgbClr val="000000"/>
                </a:solidFill>
                <a:latin typeface="Lato"/>
                <a:ea typeface="+mn-ea"/>
                <a:cs typeface="Lato"/>
              </a:rPr>
              <a:t> </a:t>
            </a:r>
          </a:p>
          <a:p>
            <a:pPr algn="l" hangingPunct="0">
              <a:lnSpc>
                <a:spcPct val="108333"/>
              </a:lnSpc>
            </a:pPr>
            <a:r>
              <a:rPr sz="1800" b="1" dirty="0">
                <a:solidFill>
                  <a:srgbClr val="000000"/>
                </a:solidFill>
                <a:latin typeface="Lato"/>
                <a:ea typeface="+mn-ea"/>
                <a:cs typeface="Lato"/>
              </a:rPr>
              <a:t>Please save receipts for services purchased with the Flores Benefits Card in case you receive a request for documentation.</a:t>
            </a:r>
          </a:p>
        </p:txBody>
      </p:sp>
      <p:pic>
        <p:nvPicPr>
          <p:cNvPr id="4" name="Shape-8"/>
          <p:cNvPicPr/>
          <p:nvPr/>
        </p:nvPicPr>
        <p:blipFill rotWithShape="1">
          <a:blip r:embed="rId5"/>
          <a:stretch>
            <a:fillRect/>
          </a:stretch>
        </p:blipFill>
        <p:spPr>
          <a:xfrm>
            <a:off x="352425" y="781050"/>
            <a:ext cx="4335236" cy="161780"/>
          </a:xfrm>
          <a:prstGeom prst="rect">
            <a:avLst/>
          </a:prstGeom>
        </p:spPr>
      </p:pic>
      <p:pic>
        <p:nvPicPr>
          <p:cNvPr id="5" name="e191a8ff5d384f3f4b4c1d9fc14c3032"/>
          <p:cNvPicPr/>
          <p:nvPr/>
        </p:nvPicPr>
        <p:blipFill rotWithShape="1">
          <a:blip r:embed="rId6"/>
          <a:stretch>
            <a:fillRect/>
          </a:stretch>
        </p:blipFill>
        <p:spPr>
          <a:xfrm>
            <a:off x="13420725" y="-180975"/>
            <a:ext cx="6413725" cy="4275817"/>
          </a:xfrm>
          <a:prstGeom prst="rect">
            <a:avLst/>
          </a:prstGeom>
        </p:spPr>
      </p:pic>
      <p:pic>
        <p:nvPicPr>
          <p:cNvPr id="6" name="910a7c663001092d1dd3d9e744d09c55"/>
          <p:cNvPicPr/>
          <p:nvPr/>
        </p:nvPicPr>
        <p:blipFill rotWithShape="1">
          <a:blip r:embed="rId7"/>
          <a:stretch>
            <a:fillRect/>
          </a:stretch>
        </p:blipFill>
        <p:spPr>
          <a:xfrm>
            <a:off x="15649575" y="1514475"/>
            <a:ext cx="4083614" cy="2786689"/>
          </a:xfrm>
          <a:prstGeom prst="rect">
            <a:avLst/>
          </a:prstGeom>
        </p:spPr>
      </p:pic>
      <p:pic>
        <p:nvPicPr>
          <p:cNvPr id="7" name="8f61c02607cc6a29826c768fbd45fb61"/>
          <p:cNvPicPr/>
          <p:nvPr/>
        </p:nvPicPr>
        <p:blipFill rotWithShape="1">
          <a:blip r:embed="rId8"/>
          <a:stretch>
            <a:fillRect/>
          </a:stretch>
        </p:blipFill>
        <p:spPr>
          <a:xfrm>
            <a:off x="-5381625" y="3038475"/>
            <a:ext cx="4715492" cy="2558332"/>
          </a:xfrm>
          <a:prstGeom prst="rect">
            <a:avLst/>
          </a:prstGeom>
        </p:spPr>
      </p:pic>
      <p:pic>
        <p:nvPicPr>
          <p:cNvPr id="8" name="Shape-8"/>
          <p:cNvPicPr/>
          <p:nvPr/>
        </p:nvPicPr>
        <p:blipFill rotWithShape="1">
          <a:blip r:embed="rId9"/>
          <a:stretch>
            <a:fillRect/>
          </a:stretch>
        </p:blipFill>
        <p:spPr>
          <a:xfrm>
            <a:off x="7600950" y="1057275"/>
            <a:ext cx="4419618" cy="5379920"/>
          </a:xfrm>
          <a:prstGeom prst="rect">
            <a:avLst/>
          </a:prstGeom>
        </p:spPr>
      </p:pic>
      <p:sp>
        <p:nvSpPr>
          <p:cNvPr id="9" name="title copy"/>
          <p:cNvSpPr/>
          <p:nvPr/>
        </p:nvSpPr>
        <p:spPr>
          <a:xfrm>
            <a:off x="295275" y="161925"/>
            <a:ext cx="6581775" cy="514350"/>
          </a:xfrm>
          <a:prstGeom prst="rect">
            <a:avLst/>
          </a:prstGeom>
        </p:spPr>
        <p:txBody>
          <a:bodyPr spcFirstLastPara="0" lIns="0" tIns="0" rIns="0" bIns="0" anchor="t"/>
          <a:lstStyle/>
          <a:p>
            <a:pPr algn="l" hangingPunct="0">
              <a:lnSpc>
                <a:spcPct val="75000"/>
              </a:lnSpc>
              <a:spcBef>
                <a:spcPct val="10000"/>
              </a:spcBef>
            </a:pPr>
            <a:r>
              <a:rPr sz="4501" b="1">
                <a:solidFill>
                  <a:srgbClr val="24588D"/>
                </a:solidFill>
                <a:latin typeface="Rokkitt"/>
                <a:ea typeface="+mn-ea"/>
                <a:cs typeface="Rokkitt"/>
              </a:rPr>
              <a:t>After you enroll</a:t>
            </a:r>
          </a:p>
        </p:txBody>
      </p:sp>
      <p:pic>
        <p:nvPicPr>
          <p:cNvPr id="10" name="Flores247 Updated.png"/>
          <p:cNvPicPr/>
          <p:nvPr/>
        </p:nvPicPr>
        <p:blipFill rotWithShape="1">
          <a:blip r:embed="rId10"/>
          <a:stretch>
            <a:fillRect/>
          </a:stretch>
        </p:blipFill>
        <p:spPr>
          <a:xfrm>
            <a:off x="7839075" y="1200150"/>
            <a:ext cx="3854868" cy="4911906"/>
          </a:xfrm>
          <a:prstGeom prst="rect">
            <a:avLst/>
          </a:prstGeom>
        </p:spPr>
      </p:pic>
      <p:pic>
        <p:nvPicPr>
          <p:cNvPr id="11" name="flores-card.jpg"/>
          <p:cNvPicPr/>
          <p:nvPr/>
        </p:nvPicPr>
        <p:blipFill rotWithShape="1">
          <a:blip r:embed="rId11"/>
          <a:stretch>
            <a:fillRect/>
          </a:stretch>
        </p:blipFill>
        <p:spPr>
          <a:xfrm>
            <a:off x="8877300" y="4191000"/>
            <a:ext cx="3869962" cy="2534825"/>
          </a:xfrm>
          <a:prstGeom prst="rect">
            <a:avLst/>
          </a:prstGeom>
        </p:spPr>
      </p:pic>
    </p:spTree>
    <p:extLst>
      <p:ext uri="{BB962C8B-B14F-4D97-AF65-F5344CB8AC3E}">
        <p14:creationId xmlns:p14="http://schemas.microsoft.com/office/powerpoint/2010/main" val="39300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Tn>
                        </p:par>
                      </p:childTnLst>
                    </p:cTn>
                  </p:par>
                </p:childTnLst>
              </p:cTn>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BFF"/>
        </a:solidFill>
        <a:effectLst/>
      </p:bgPr>
    </p:bg>
    <p:spTree>
      <p:nvGrpSpPr>
        <p:cNvPr id="1" name="Who is Flores?"/>
        <p:cNvGrpSpPr/>
        <p:nvPr/>
      </p:nvGrpSpPr>
      <p:grpSpPr>
        <a:xfrm>
          <a:off x="0" y="0"/>
          <a:ext cx="0" cy="0"/>
          <a:chOff x="0" y="0"/>
          <a:chExt cx="0" cy="0"/>
        </a:xfrm>
      </p:grpSpPr>
      <p:sp>
        <p:nvSpPr>
          <p:cNvPr id="2" name="title copy"/>
          <p:cNvSpPr/>
          <p:nvPr/>
        </p:nvSpPr>
        <p:spPr>
          <a:xfrm>
            <a:off x="838200" y="1752600"/>
            <a:ext cx="5229225" cy="1971675"/>
          </a:xfrm>
          <a:prstGeom prst="rect">
            <a:avLst/>
          </a:prstGeom>
        </p:spPr>
        <p:txBody>
          <a:bodyPr spcFirstLastPara="0" lIns="0" tIns="0" rIns="0" bIns="0" anchor="t"/>
          <a:lstStyle/>
          <a:p>
            <a:pPr algn="l" hangingPunct="0">
              <a:lnSpc>
                <a:spcPct val="108333"/>
              </a:lnSpc>
            </a:pPr>
            <a:r>
              <a:rPr sz="3000" b="1" dirty="0">
                <a:solidFill>
                  <a:srgbClr val="24588D"/>
                </a:solidFill>
                <a:latin typeface="Lato"/>
                <a:ea typeface="+mn-ea"/>
                <a:cs typeface="Lato"/>
              </a:rPr>
              <a:t> Dedicated </a:t>
            </a:r>
            <a:r>
              <a:rPr sz="3000" dirty="0">
                <a:solidFill>
                  <a:srgbClr val="24588D"/>
                </a:solidFill>
                <a:latin typeface="Lato"/>
                <a:ea typeface="+mn-ea"/>
                <a:cs typeface="Lato"/>
              </a:rPr>
              <a:t>Customer Service</a:t>
            </a:r>
          </a:p>
          <a:p>
            <a:pPr marL="228600" indent="-228600" algn="l" hangingPunct="0">
              <a:lnSpc>
                <a:spcPct val="108333"/>
              </a:lnSpc>
              <a:buClr>
                <a:srgbClr val="272424"/>
              </a:buClr>
              <a:buFont typeface="Courier New" panose="020B0604020202020204" pitchFamily="34" charset="0"/>
              <a:buChar char="o"/>
            </a:pPr>
            <a:r>
              <a:rPr sz="1800" dirty="0">
                <a:solidFill>
                  <a:srgbClr val="272424"/>
                </a:solidFill>
                <a:latin typeface="Lato"/>
                <a:ea typeface="+mn-ea"/>
                <a:cs typeface="Lato"/>
              </a:rPr>
              <a:t>No phone tree! When you call Flores, a live voice will answer your call.</a:t>
            </a:r>
          </a:p>
          <a:p>
            <a:pPr marL="228600" indent="-228600" algn="l" hangingPunct="0">
              <a:lnSpc>
                <a:spcPct val="108333"/>
              </a:lnSpc>
              <a:buClr>
                <a:srgbClr val="272424"/>
              </a:buClr>
              <a:buFont typeface="Courier New" panose="020B0604020202020204" pitchFamily="34" charset="0"/>
              <a:buChar char="o"/>
            </a:pPr>
            <a:r>
              <a:rPr sz="1800" dirty="0">
                <a:solidFill>
                  <a:srgbClr val="272424"/>
                </a:solidFill>
                <a:latin typeface="Lato"/>
                <a:ea typeface="+mn-ea"/>
                <a:cs typeface="Lato"/>
              </a:rPr>
              <a:t>Each employer is assigned a dedicated account manager.  </a:t>
            </a:r>
          </a:p>
          <a:p>
            <a:pPr algn="l" hangingPunct="0">
              <a:lnSpc>
                <a:spcPct val="108333"/>
              </a:lnSpc>
            </a:pPr>
            <a:r>
              <a:rPr sz="1800" dirty="0">
                <a:solidFill>
                  <a:srgbClr val="24588D"/>
                </a:solidFill>
                <a:latin typeface="Lato"/>
                <a:ea typeface="+mn-ea"/>
                <a:cs typeface="Lato"/>
              </a:rPr>
              <a:t> </a:t>
            </a:r>
          </a:p>
        </p:txBody>
      </p:sp>
      <p:pic>
        <p:nvPicPr>
          <p:cNvPr id="3" name="Shape-8"/>
          <p:cNvPicPr/>
          <p:nvPr/>
        </p:nvPicPr>
        <p:blipFill rotWithShape="1">
          <a:blip r:embed="rId3"/>
          <a:stretch>
            <a:fillRect/>
          </a:stretch>
        </p:blipFill>
        <p:spPr>
          <a:xfrm>
            <a:off x="1447800" y="-1781175"/>
            <a:ext cx="639215" cy="88680"/>
          </a:xfrm>
          <a:prstGeom prst="rect">
            <a:avLst/>
          </a:prstGeom>
        </p:spPr>
      </p:pic>
      <p:sp>
        <p:nvSpPr>
          <p:cNvPr id="4" name="title copy"/>
          <p:cNvSpPr/>
          <p:nvPr/>
        </p:nvSpPr>
        <p:spPr>
          <a:xfrm>
            <a:off x="733425" y="800100"/>
            <a:ext cx="6581775" cy="514350"/>
          </a:xfrm>
          <a:prstGeom prst="rect">
            <a:avLst/>
          </a:prstGeom>
        </p:spPr>
        <p:txBody>
          <a:bodyPr spcFirstLastPara="0" lIns="0" tIns="0" rIns="0" bIns="0" anchor="t"/>
          <a:lstStyle/>
          <a:p>
            <a:pPr algn="l" hangingPunct="0">
              <a:lnSpc>
                <a:spcPct val="75000"/>
              </a:lnSpc>
              <a:spcBef>
                <a:spcPct val="10000"/>
              </a:spcBef>
            </a:pPr>
            <a:r>
              <a:rPr sz="4500" b="1" dirty="0">
                <a:solidFill>
                  <a:srgbClr val="24588D"/>
                </a:solidFill>
                <a:latin typeface="Lato"/>
                <a:ea typeface="+mn-ea"/>
                <a:cs typeface="Lato"/>
              </a:rPr>
              <a:t>We are committed to:</a:t>
            </a:r>
          </a:p>
        </p:txBody>
      </p:sp>
      <p:pic>
        <p:nvPicPr>
          <p:cNvPr id="5" name="Flores-logo.png"/>
          <p:cNvPicPr/>
          <p:nvPr/>
        </p:nvPicPr>
        <p:blipFill rotWithShape="1">
          <a:blip r:embed="rId4"/>
          <a:stretch>
            <a:fillRect/>
          </a:stretch>
        </p:blipFill>
        <p:spPr>
          <a:xfrm>
            <a:off x="733425" y="5857753"/>
            <a:ext cx="4367959" cy="914522"/>
          </a:xfrm>
          <a:prstGeom prst="rect">
            <a:avLst/>
          </a:prstGeom>
        </p:spPr>
      </p:pic>
      <p:sp>
        <p:nvSpPr>
          <p:cNvPr id="6" name="title copy"/>
          <p:cNvSpPr/>
          <p:nvPr/>
        </p:nvSpPr>
        <p:spPr>
          <a:xfrm>
            <a:off x="838200" y="3876675"/>
            <a:ext cx="5229225" cy="1895475"/>
          </a:xfrm>
          <a:prstGeom prst="rect">
            <a:avLst/>
          </a:prstGeom>
        </p:spPr>
        <p:txBody>
          <a:bodyPr spcFirstLastPara="0" lIns="0" tIns="0" rIns="0" bIns="0" anchor="t"/>
          <a:lstStyle/>
          <a:p>
            <a:pPr algn="l" hangingPunct="0">
              <a:lnSpc>
                <a:spcPct val="108333"/>
              </a:lnSpc>
            </a:pPr>
            <a:r>
              <a:rPr sz="3000" b="1" dirty="0">
                <a:solidFill>
                  <a:srgbClr val="24588D"/>
                </a:solidFill>
                <a:latin typeface="Lato"/>
                <a:ea typeface="+mn-ea"/>
                <a:cs typeface="Lato"/>
              </a:rPr>
              <a:t>Innovative</a:t>
            </a:r>
            <a:r>
              <a:rPr sz="3000" dirty="0">
                <a:solidFill>
                  <a:srgbClr val="24588D"/>
                </a:solidFill>
                <a:latin typeface="Lato"/>
                <a:ea typeface="+mn-ea"/>
                <a:cs typeface="Lato"/>
              </a:rPr>
              <a:t> Technology</a:t>
            </a:r>
          </a:p>
          <a:p>
            <a:pPr marL="228600" indent="-228600" algn="l" hangingPunct="0">
              <a:lnSpc>
                <a:spcPct val="108333"/>
              </a:lnSpc>
              <a:buClr>
                <a:srgbClr val="272424"/>
              </a:buClr>
              <a:buFont typeface="Courier New" panose="020B0604020202020204" pitchFamily="34" charset="0"/>
              <a:buChar char="o"/>
            </a:pPr>
            <a:r>
              <a:rPr dirty="0">
                <a:latin typeface="Lato"/>
                <a:ea typeface="+mn-ea"/>
                <a:cs typeface="Lato"/>
              </a:rPr>
              <a:t>Participant website, www.flores247.com</a:t>
            </a:r>
          </a:p>
          <a:p>
            <a:pPr marL="228600" indent="-228600" algn="l" hangingPunct="0">
              <a:lnSpc>
                <a:spcPct val="108333"/>
              </a:lnSpc>
              <a:buClr>
                <a:srgbClr val="272424"/>
              </a:buClr>
              <a:buFont typeface="Courier New" panose="020B0604020202020204" pitchFamily="34" charset="0"/>
              <a:buChar char="o"/>
            </a:pPr>
            <a:r>
              <a:rPr dirty="0">
                <a:latin typeface="Lato"/>
                <a:ea typeface="+mn-ea"/>
                <a:cs typeface="Lato"/>
              </a:rPr>
              <a:t>Downloadable app, Flores Mobile</a:t>
            </a:r>
          </a:p>
          <a:p>
            <a:pPr marL="228600" indent="-228600" algn="l" hangingPunct="0">
              <a:lnSpc>
                <a:spcPct val="108333"/>
              </a:lnSpc>
              <a:buClr>
                <a:srgbClr val="272424"/>
              </a:buClr>
              <a:buFont typeface="Courier New" panose="020B0604020202020204" pitchFamily="34" charset="0"/>
              <a:buChar char="o"/>
            </a:pPr>
            <a:r>
              <a:rPr dirty="0">
                <a:latin typeface="Lato"/>
                <a:ea typeface="+mn-ea"/>
                <a:cs typeface="Lato"/>
              </a:rPr>
              <a:t>SMS/IVR communication tools</a:t>
            </a:r>
          </a:p>
          <a:p>
            <a:pPr algn="l" hangingPunct="0">
              <a:lnSpc>
                <a:spcPct val="108333"/>
              </a:lnSpc>
            </a:pPr>
            <a:r>
              <a:rPr sz="3000" dirty="0">
                <a:solidFill>
                  <a:srgbClr val="24588D"/>
                </a:solidFill>
                <a:latin typeface="Lato"/>
                <a:ea typeface="+mn-ea"/>
                <a:cs typeface="Lato"/>
              </a:rPr>
              <a:t> </a:t>
            </a:r>
          </a:p>
        </p:txBody>
      </p:sp>
      <p:pic>
        <p:nvPicPr>
          <p:cNvPr id="7" name="87_Device_iMac6"/>
          <p:cNvPicPr/>
          <p:nvPr/>
        </p:nvPicPr>
        <p:blipFill rotWithShape="1">
          <a:blip r:embed="rId5"/>
          <a:stretch>
            <a:fillRect/>
          </a:stretch>
        </p:blipFill>
        <p:spPr>
          <a:xfrm>
            <a:off x="6455966" y="1111205"/>
            <a:ext cx="6525684" cy="5670595"/>
          </a:xfrm>
          <a:prstGeom prst="rect">
            <a:avLst/>
          </a:prstGeom>
        </p:spPr>
      </p:pic>
      <p:pic>
        <p:nvPicPr>
          <p:cNvPr id="8" name="msedge_gKiJYK3yRV"/>
          <p:cNvPicPr/>
          <p:nvPr/>
        </p:nvPicPr>
        <p:blipFill rotWithShape="1">
          <a:blip r:embed="rId6"/>
          <a:stretch>
            <a:fillRect/>
          </a:stretch>
        </p:blipFill>
        <p:spPr>
          <a:xfrm>
            <a:off x="6917132" y="1762125"/>
            <a:ext cx="5619941" cy="3217333"/>
          </a:xfrm>
          <a:prstGeom prst="rect">
            <a:avLst/>
          </a:prstGeom>
        </p:spPr>
      </p:pic>
      <p:pic>
        <p:nvPicPr>
          <p:cNvPr id="9" name="mobile with phone"/>
          <p:cNvPicPr/>
          <p:nvPr/>
        </p:nvPicPr>
        <p:blipFill rotWithShape="1">
          <a:blip r:embed="rId7"/>
          <a:stretch>
            <a:fillRect/>
          </a:stretch>
        </p:blipFill>
        <p:spPr>
          <a:xfrm>
            <a:off x="6073679" y="3467100"/>
            <a:ext cx="1914657" cy="331401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Flores Technology"/>
        <p:cNvGrpSpPr/>
        <p:nvPr/>
      </p:nvGrpSpPr>
      <p:grpSpPr>
        <a:xfrm>
          <a:off x="0" y="0"/>
          <a:ext cx="0" cy="0"/>
          <a:chOff x="0" y="0"/>
          <a:chExt cx="0" cy="0"/>
        </a:xfrm>
      </p:grpSpPr>
      <p:sp>
        <p:nvSpPr>
          <p:cNvPr id="2" name="title copy"/>
          <p:cNvSpPr/>
          <p:nvPr/>
        </p:nvSpPr>
        <p:spPr>
          <a:xfrm>
            <a:off x="334009" y="1200150"/>
            <a:ext cx="6562725" cy="2438400"/>
          </a:xfrm>
          <a:prstGeom prst="rect">
            <a:avLst/>
          </a:prstGeom>
        </p:spPr>
        <p:txBody>
          <a:bodyPr spcFirstLastPara="0" lIns="0" tIns="0" rIns="0" bIns="0" anchor="t"/>
          <a:lstStyle/>
          <a:p>
            <a:pPr algn="l" hangingPunct="0">
              <a:lnSpc>
                <a:spcPct val="108333"/>
              </a:lnSpc>
            </a:pPr>
            <a:r>
              <a:rPr sz="2250" b="1" dirty="0">
                <a:solidFill>
                  <a:srgbClr val="24588D"/>
                </a:solidFill>
                <a:latin typeface="Lato"/>
                <a:ea typeface="+mn-ea"/>
                <a:cs typeface="Lato"/>
              </a:rPr>
              <a:t>www.flores247.com &amp; Flores Mobile App</a:t>
            </a:r>
          </a:p>
          <a:p>
            <a:pPr marL="228600" indent="-228600" algn="l" hangingPunct="0">
              <a:lnSpc>
                <a:spcPct val="108333"/>
              </a:lnSpc>
              <a:buClr>
                <a:srgbClr val="0D1B2A"/>
              </a:buClr>
              <a:buFont typeface="Courier New" panose="020B0604020202020204" pitchFamily="34" charset="0"/>
              <a:buChar char="o"/>
            </a:pPr>
            <a:r>
              <a:rPr sz="1800" dirty="0">
                <a:solidFill>
                  <a:srgbClr val="0D1B2A"/>
                </a:solidFill>
                <a:latin typeface="Lato"/>
                <a:ea typeface="+mn-ea"/>
                <a:cs typeface="Lato"/>
              </a:rPr>
              <a:t>File claims, view balances, email your account manager and more.</a:t>
            </a:r>
          </a:p>
          <a:p>
            <a:pPr marL="228600" indent="-228600" algn="l" hangingPunct="0">
              <a:lnSpc>
                <a:spcPct val="108333"/>
              </a:lnSpc>
              <a:buClr>
                <a:srgbClr val="0D1B2A"/>
              </a:buClr>
              <a:buFont typeface="Courier New" panose="020B0604020202020204" pitchFamily="34" charset="0"/>
              <a:buChar char="o"/>
            </a:pPr>
            <a:r>
              <a:rPr sz="1800" dirty="0">
                <a:solidFill>
                  <a:srgbClr val="0D1B2A"/>
                </a:solidFill>
                <a:latin typeface="Lato"/>
                <a:ea typeface="+mn-ea"/>
                <a:cs typeface="Lato"/>
              </a:rPr>
              <a:t>Access a robust resource center to learn about your plan.</a:t>
            </a:r>
          </a:p>
          <a:p>
            <a:pPr marL="228600" indent="-228600" algn="l" hangingPunct="0">
              <a:lnSpc>
                <a:spcPct val="108333"/>
              </a:lnSpc>
              <a:buClr>
                <a:srgbClr val="0D1B2A"/>
              </a:buClr>
              <a:buFont typeface="Courier New" panose="020B0604020202020204" pitchFamily="34" charset="0"/>
              <a:buChar char="o"/>
            </a:pPr>
            <a:r>
              <a:rPr sz="1800" dirty="0">
                <a:solidFill>
                  <a:srgbClr val="0D1B2A"/>
                </a:solidFill>
                <a:latin typeface="Lato"/>
                <a:ea typeface="+mn-ea"/>
                <a:cs typeface="Lato"/>
              </a:rPr>
              <a:t>Flores Mobile app is available on Apple &amp; Android devices.</a:t>
            </a:r>
          </a:p>
          <a:p>
            <a:pPr algn="l" hangingPunct="0">
              <a:lnSpc>
                <a:spcPct val="108333"/>
              </a:lnSpc>
            </a:pPr>
            <a:r>
              <a:rPr sz="1800" dirty="0">
                <a:solidFill>
                  <a:srgbClr val="0D1B2A"/>
                </a:solidFill>
                <a:latin typeface="Lato"/>
                <a:ea typeface="+mn-ea"/>
                <a:cs typeface="Lato"/>
              </a:rPr>
              <a:t>  </a:t>
            </a:r>
          </a:p>
          <a:p>
            <a:pPr algn="l" hangingPunct="0">
              <a:lnSpc>
                <a:spcPct val="108333"/>
              </a:lnSpc>
            </a:pPr>
            <a:endParaRPr sz="1800" dirty="0">
              <a:solidFill>
                <a:srgbClr val="0D1B2A"/>
              </a:solidFill>
              <a:latin typeface="Lato"/>
              <a:ea typeface="+mn-ea"/>
              <a:cs typeface="Lato"/>
            </a:endParaRPr>
          </a:p>
          <a:p>
            <a:pPr algn="l" hangingPunct="0">
              <a:lnSpc>
                <a:spcPct val="108333"/>
              </a:lnSpc>
            </a:pPr>
            <a:r>
              <a:rPr sz="1800" dirty="0">
                <a:solidFill>
                  <a:srgbClr val="0D1B2A"/>
                </a:solidFill>
                <a:latin typeface="Lato"/>
                <a:ea typeface="+mn-ea"/>
                <a:cs typeface="Lato"/>
              </a:rPr>
              <a:t> </a:t>
            </a:r>
          </a:p>
        </p:txBody>
      </p:sp>
      <p:pic>
        <p:nvPicPr>
          <p:cNvPr id="3" name="Shape-8"/>
          <p:cNvPicPr/>
          <p:nvPr/>
        </p:nvPicPr>
        <p:blipFill rotWithShape="1">
          <a:blip r:embed="rId3"/>
          <a:stretch>
            <a:fillRect/>
          </a:stretch>
        </p:blipFill>
        <p:spPr>
          <a:xfrm>
            <a:off x="238125" y="914400"/>
            <a:ext cx="1290605" cy="55775"/>
          </a:xfrm>
          <a:prstGeom prst="rect">
            <a:avLst/>
          </a:prstGeom>
        </p:spPr>
      </p:pic>
      <p:sp>
        <p:nvSpPr>
          <p:cNvPr id="4" name="title copy"/>
          <p:cNvSpPr/>
          <p:nvPr/>
        </p:nvSpPr>
        <p:spPr>
          <a:xfrm>
            <a:off x="238125" y="266700"/>
            <a:ext cx="6581775" cy="514350"/>
          </a:xfrm>
          <a:prstGeom prst="rect">
            <a:avLst/>
          </a:prstGeom>
        </p:spPr>
        <p:txBody>
          <a:bodyPr spcFirstLastPara="0" lIns="0" tIns="0" rIns="0" bIns="0" anchor="t"/>
          <a:lstStyle/>
          <a:p>
            <a:pPr algn="l" hangingPunct="0">
              <a:lnSpc>
                <a:spcPct val="75000"/>
              </a:lnSpc>
              <a:spcBef>
                <a:spcPct val="10000"/>
              </a:spcBef>
            </a:pPr>
            <a:r>
              <a:rPr sz="4500" b="1">
                <a:solidFill>
                  <a:srgbClr val="24588D"/>
                </a:solidFill>
                <a:latin typeface="Lato"/>
                <a:ea typeface="+mn-ea"/>
                <a:cs typeface="Lato"/>
              </a:rPr>
              <a:t>Flores Technology</a:t>
            </a:r>
          </a:p>
        </p:txBody>
      </p:sp>
      <p:sp>
        <p:nvSpPr>
          <p:cNvPr id="5" name="Body text"/>
          <p:cNvSpPr/>
          <p:nvPr/>
        </p:nvSpPr>
        <p:spPr>
          <a:xfrm>
            <a:off x="228600" y="3038475"/>
            <a:ext cx="6734175" cy="1866900"/>
          </a:xfrm>
          <a:prstGeom prst="rect">
            <a:avLst/>
          </a:prstGeom>
        </p:spPr>
        <p:txBody>
          <a:bodyPr spcFirstLastPara="0" lIns="95250" tIns="95250" rIns="95250" bIns="0" anchor="t"/>
          <a:lstStyle/>
          <a:p>
            <a:pPr algn="l" hangingPunct="0">
              <a:lnSpc>
                <a:spcPct val="100000"/>
              </a:lnSpc>
            </a:pPr>
            <a:r>
              <a:rPr sz="2250" b="1">
                <a:solidFill>
                  <a:srgbClr val="24588D"/>
                </a:solidFill>
                <a:latin typeface="Lato"/>
                <a:ea typeface="+mn-ea"/>
                <a:cs typeface="Lato"/>
              </a:rPr>
              <a:t>e-Status Notification Alerts </a:t>
            </a:r>
          </a:p>
          <a:p>
            <a:pPr marL="228600" indent="-228600" algn="l" hangingPunct="0">
              <a:lnSpc>
                <a:spcPct val="100000"/>
              </a:lnSpc>
              <a:buClr>
                <a:srgbClr val="0D1B2A"/>
              </a:buClr>
              <a:buFont typeface="Courier New" panose="020B0604020202020204" pitchFamily="34" charset="0"/>
              <a:buChar char="o"/>
            </a:pPr>
            <a:r>
              <a:rPr sz="1800">
                <a:solidFill>
                  <a:srgbClr val="0D1B2A"/>
                </a:solidFill>
                <a:latin typeface="Lato"/>
                <a:ea typeface="+mn-ea"/>
                <a:cs typeface="Lato"/>
              </a:rPr>
              <a:t>We will notify you via email when we receive a claim, after your claim is reviewed, and when your reimbursement is sent or when documentation is needed.</a:t>
            </a:r>
          </a:p>
          <a:p>
            <a:pPr marL="228600" indent="-228600" algn="l" hangingPunct="0">
              <a:lnSpc>
                <a:spcPct val="100000"/>
              </a:lnSpc>
              <a:buClr>
                <a:srgbClr val="0D1B2A"/>
              </a:buClr>
              <a:buFont typeface="Courier New" panose="020B0604020202020204" pitchFamily="34" charset="0"/>
              <a:buChar char="o"/>
            </a:pPr>
            <a:r>
              <a:rPr sz="1800">
                <a:solidFill>
                  <a:srgbClr val="0D1B2A"/>
                </a:solidFill>
                <a:latin typeface="Lato"/>
                <a:ea typeface="+mn-ea"/>
                <a:cs typeface="Lato"/>
              </a:rPr>
              <a:t>Emails come directly from your account manager.  Hit reply to send a question.</a:t>
            </a:r>
          </a:p>
        </p:txBody>
      </p:sp>
      <p:pic>
        <p:nvPicPr>
          <p:cNvPr id="6" name="banner_device.png"/>
          <p:cNvPicPr/>
          <p:nvPr/>
        </p:nvPicPr>
        <p:blipFill rotWithShape="1">
          <a:blip r:embed="rId4"/>
          <a:stretch>
            <a:fillRect/>
          </a:stretch>
        </p:blipFill>
        <p:spPr>
          <a:xfrm>
            <a:off x="7239000" y="276225"/>
            <a:ext cx="5854963" cy="7025956"/>
          </a:xfrm>
          <a:prstGeom prst="rect">
            <a:avLst/>
          </a:prstGeom>
        </p:spPr>
      </p:pic>
      <p:pic>
        <p:nvPicPr>
          <p:cNvPr id="7" name="Flores-logo.png"/>
          <p:cNvPicPr/>
          <p:nvPr/>
        </p:nvPicPr>
        <p:blipFill rotWithShape="1">
          <a:blip r:embed="rId5"/>
          <a:stretch>
            <a:fillRect/>
          </a:stretch>
        </p:blipFill>
        <p:spPr>
          <a:xfrm>
            <a:off x="14239875" y="5172075"/>
            <a:ext cx="2569990" cy="538080"/>
          </a:xfrm>
          <a:prstGeom prst="rect">
            <a:avLst/>
          </a:prstGeom>
        </p:spPr>
      </p:pic>
      <p:sp>
        <p:nvSpPr>
          <p:cNvPr id="8" name="Body text copy"/>
          <p:cNvSpPr/>
          <p:nvPr/>
        </p:nvSpPr>
        <p:spPr>
          <a:xfrm>
            <a:off x="161925" y="5172075"/>
            <a:ext cx="6734175" cy="1600200"/>
          </a:xfrm>
          <a:prstGeom prst="rect">
            <a:avLst/>
          </a:prstGeom>
        </p:spPr>
        <p:txBody>
          <a:bodyPr spcFirstLastPara="0" lIns="95250" tIns="95250" rIns="95250" bIns="0" anchor="t"/>
          <a:lstStyle/>
          <a:p>
            <a:pPr algn="l" hangingPunct="0">
              <a:lnSpc>
                <a:spcPct val="100000"/>
              </a:lnSpc>
            </a:pPr>
            <a:r>
              <a:rPr sz="2250" b="1">
                <a:solidFill>
                  <a:srgbClr val="24588D"/>
                </a:solidFill>
                <a:latin typeface="Lato"/>
                <a:ea typeface="+mn-ea"/>
                <a:cs typeface="Lato"/>
              </a:rPr>
              <a:t>IVR/SMS</a:t>
            </a:r>
          </a:p>
          <a:p>
            <a:pPr marL="228600" indent="-228600" algn="l" hangingPunct="0">
              <a:lnSpc>
                <a:spcPct val="100000"/>
              </a:lnSpc>
              <a:buClr>
                <a:srgbClr val="0D1B2A"/>
              </a:buClr>
              <a:buFont typeface="Courier New" panose="020B0604020202020204" pitchFamily="34" charset="0"/>
              <a:buChar char="o"/>
            </a:pPr>
            <a:r>
              <a:rPr sz="1800">
                <a:solidFill>
                  <a:srgbClr val="0D1B2A"/>
                </a:solidFill>
                <a:latin typeface="Lato"/>
                <a:ea typeface="+mn-ea"/>
                <a:cs typeface="Lato"/>
              </a:rPr>
              <a:t>Sign up to receive text message notifications about your claims and reimbursements.</a:t>
            </a:r>
          </a:p>
          <a:p>
            <a:pPr marL="228600" indent="-228600" algn="l" hangingPunct="0">
              <a:lnSpc>
                <a:spcPct val="100000"/>
              </a:lnSpc>
              <a:buClr>
                <a:srgbClr val="0D1B2A"/>
              </a:buClr>
              <a:buFont typeface="Courier New" panose="020B0604020202020204" pitchFamily="34" charset="0"/>
              <a:buChar char="o"/>
            </a:pPr>
            <a:r>
              <a:rPr sz="1800">
                <a:solidFill>
                  <a:srgbClr val="0D1B2A"/>
                </a:solidFill>
                <a:latin typeface="Lato"/>
                <a:ea typeface="+mn-ea"/>
                <a:cs typeface="Lato"/>
              </a:rPr>
              <a:t>Call our IVR number to receive plan information over the phone 24/7</a:t>
            </a:r>
            <a:r>
              <a:rPr sz="1800">
                <a:solidFill>
                  <a:srgbClr val="0D1B2A"/>
                </a:solidFill>
                <a:latin typeface="Trebuchet MS"/>
                <a:ea typeface="+mn-ea"/>
                <a:cs typeface="Trebuchet MS"/>
              </a:rPr>
              <a:t>.</a:t>
            </a:r>
          </a:p>
        </p:txBody>
      </p:sp>
    </p:spTree>
    <p:extLst>
      <p:ext uri="{BB962C8B-B14F-4D97-AF65-F5344CB8AC3E}">
        <p14:creationId xmlns:p14="http://schemas.microsoft.com/office/powerpoint/2010/main" val="39300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Tn>
                        </p:par>
                      </p:childTnLst>
                    </p:cTn>
                  </p:par>
                </p:childTnLst>
              </p:cTn>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10 - FSA Definition"/>
        <p:cNvGrpSpPr/>
        <p:nvPr/>
      </p:nvGrpSpPr>
      <p:grpSpPr>
        <a:xfrm>
          <a:off x="0" y="0"/>
          <a:ext cx="0" cy="0"/>
          <a:chOff x="0" y="0"/>
          <a:chExt cx="0" cy="0"/>
        </a:xfrm>
      </p:grpSpPr>
      <p:pic>
        <p:nvPicPr>
          <p:cNvPr id="2" name="inf3"/>
          <p:cNvPicPr/>
          <p:nvPr/>
        </p:nvPicPr>
        <p:blipFill rotWithShape="1">
          <a:blip r:embed="rId3"/>
          <a:stretch>
            <a:fillRect/>
          </a:stretch>
        </p:blipFill>
        <p:spPr>
          <a:xfrm>
            <a:off x="-57150" y="142875"/>
            <a:ext cx="6574933" cy="6522334"/>
          </a:xfrm>
          <a:prstGeom prst="rect">
            <a:avLst/>
          </a:prstGeom>
        </p:spPr>
      </p:pic>
      <p:sp>
        <p:nvSpPr>
          <p:cNvPr id="3" name="title"/>
          <p:cNvSpPr/>
          <p:nvPr/>
        </p:nvSpPr>
        <p:spPr>
          <a:xfrm>
            <a:off x="190500" y="4067175"/>
            <a:ext cx="5838825" cy="2971800"/>
          </a:xfrm>
          <a:prstGeom prst="rect">
            <a:avLst/>
          </a:prstGeom>
        </p:spPr>
        <p:txBody>
          <a:bodyPr spcFirstLastPara="0" lIns="0" tIns="0" rIns="0" bIns="0" anchor="t"/>
          <a:lstStyle/>
          <a:p>
            <a:pPr algn="just" hangingPunct="0">
              <a:lnSpc>
                <a:spcPct val="108333"/>
              </a:lnSpc>
            </a:pPr>
            <a:r>
              <a:rPr sz="3000">
                <a:solidFill>
                  <a:srgbClr val="FFFFFB"/>
                </a:solidFill>
                <a:latin typeface="Lato"/>
                <a:ea typeface="+mn-ea"/>
                <a:cs typeface="Lato"/>
              </a:rPr>
              <a:t>A Flexible Spending Account (FSA) allows you save between</a:t>
            </a:r>
            <a:r>
              <a:rPr sz="3000" b="1">
                <a:solidFill>
                  <a:srgbClr val="FFFFFB"/>
                </a:solidFill>
                <a:latin typeface="Lato"/>
                <a:ea typeface="+mn-ea"/>
                <a:cs typeface="Lato"/>
              </a:rPr>
              <a:t> 25 and 40 percent </a:t>
            </a:r>
            <a:r>
              <a:rPr sz="3000">
                <a:solidFill>
                  <a:srgbClr val="FFFFFB"/>
                </a:solidFill>
                <a:latin typeface="Lato"/>
                <a:ea typeface="+mn-ea"/>
                <a:cs typeface="Lato"/>
              </a:rPr>
              <a:t>on eligible health care and dependent care expenses.  </a:t>
            </a:r>
          </a:p>
          <a:p>
            <a:pPr algn="just" hangingPunct="0">
              <a:lnSpc>
                <a:spcPct val="108333"/>
              </a:lnSpc>
            </a:pPr>
            <a:r>
              <a:rPr sz="3000">
                <a:solidFill>
                  <a:srgbClr val="FFFFFB"/>
                </a:solidFill>
                <a:latin typeface="Lato"/>
                <a:ea typeface="+mn-ea"/>
                <a:cs typeface="Lato"/>
              </a:rPr>
              <a:t> </a:t>
            </a:r>
          </a:p>
          <a:p>
            <a:pPr algn="just" hangingPunct="0">
              <a:lnSpc>
                <a:spcPct val="108333"/>
              </a:lnSpc>
            </a:pPr>
            <a:endParaRPr sz="3000">
              <a:solidFill>
                <a:srgbClr val="FFFFFB"/>
              </a:solidFill>
              <a:latin typeface="Lato"/>
              <a:ea typeface="+mn-ea"/>
              <a:cs typeface="Lato"/>
            </a:endParaRPr>
          </a:p>
        </p:txBody>
      </p:sp>
      <p:pic>
        <p:nvPicPr>
          <p:cNvPr id="4" name="Radials"/>
          <p:cNvPicPr/>
          <p:nvPr/>
        </p:nvPicPr>
        <p:blipFill rotWithShape="1">
          <a:blip r:embed="rId4"/>
          <a:stretch>
            <a:fillRect/>
          </a:stretch>
        </p:blipFill>
        <p:spPr>
          <a:xfrm>
            <a:off x="1028700" y="466725"/>
            <a:ext cx="3389823" cy="3389823"/>
          </a:xfrm>
          <a:prstGeom prst="rect">
            <a:avLst/>
          </a:prstGeom>
        </p:spPr>
      </p:pic>
      <p:sp>
        <p:nvSpPr>
          <p:cNvPr id="5" name="Body text"/>
          <p:cNvSpPr/>
          <p:nvPr/>
        </p:nvSpPr>
        <p:spPr>
          <a:xfrm>
            <a:off x="6772275" y="466725"/>
            <a:ext cx="6105525" cy="2019300"/>
          </a:xfrm>
          <a:prstGeom prst="rect">
            <a:avLst/>
          </a:prstGeom>
        </p:spPr>
        <p:txBody>
          <a:bodyPr spcFirstLastPara="0" lIns="95250" tIns="95250" rIns="95250" bIns="0" anchor="t"/>
          <a:lstStyle/>
          <a:p>
            <a:pPr algn="just" hangingPunct="0">
              <a:lnSpc>
                <a:spcPct val="100000"/>
              </a:lnSpc>
            </a:pPr>
            <a:r>
              <a:rPr sz="3000">
                <a:solidFill>
                  <a:srgbClr val="24588D"/>
                </a:solidFill>
                <a:latin typeface="Lato"/>
                <a:ea typeface="+mn-ea"/>
                <a:cs typeface="Lato"/>
              </a:rPr>
              <a:t>Each pay period</a:t>
            </a:r>
            <a:r>
              <a:rPr sz="3000">
                <a:solidFill>
                  <a:srgbClr val="0D1B2A"/>
                </a:solidFill>
                <a:latin typeface="Lato"/>
                <a:ea typeface="+mn-ea"/>
                <a:cs typeface="Lato"/>
              </a:rPr>
              <a:t>, your contribution to your account is deducted from your paycheck before taxes and deposited into your FSA.</a:t>
            </a:r>
          </a:p>
        </p:txBody>
      </p:sp>
      <p:pic>
        <p:nvPicPr>
          <p:cNvPr id="6" name="unsplash_image"/>
          <p:cNvPicPr/>
          <p:nvPr/>
        </p:nvPicPr>
        <p:blipFill rotWithShape="1">
          <a:blip r:embed="rId5"/>
          <a:stretch>
            <a:fillRect/>
          </a:stretch>
        </p:blipFill>
        <p:spPr>
          <a:xfrm>
            <a:off x="6896100" y="2705100"/>
            <a:ext cx="6091329" cy="367441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BFF"/>
        </a:solidFill>
        <a:effectLst/>
      </p:bgPr>
    </p:bg>
    <p:spTree>
      <p:nvGrpSpPr>
        <p:cNvPr id="1" name="2022 FSA - with LFSA- no min"/>
        <p:cNvGrpSpPr/>
        <p:nvPr/>
      </p:nvGrpSpPr>
      <p:grpSpPr>
        <a:xfrm>
          <a:off x="0" y="0"/>
          <a:ext cx="0" cy="0"/>
          <a:chOff x="0" y="0"/>
          <a:chExt cx="0" cy="0"/>
        </a:xfrm>
      </p:grpSpPr>
      <p:pic>
        <p:nvPicPr>
          <p:cNvPr id="2" name="Shape6"/>
          <p:cNvPicPr/>
          <p:nvPr/>
        </p:nvPicPr>
        <p:blipFill rotWithShape="1">
          <a:blip r:embed="rId3"/>
          <a:stretch>
            <a:fillRect/>
          </a:stretch>
        </p:blipFill>
        <p:spPr>
          <a:xfrm>
            <a:off x="9906132" y="2821423"/>
            <a:ext cx="2921000" cy="3475726"/>
          </a:xfrm>
          <a:prstGeom prst="rect">
            <a:avLst/>
          </a:prstGeom>
        </p:spPr>
      </p:pic>
      <p:pic>
        <p:nvPicPr>
          <p:cNvPr id="3" name="Shape-8"/>
          <p:cNvPicPr/>
          <p:nvPr/>
        </p:nvPicPr>
        <p:blipFill rotWithShape="1">
          <a:blip r:embed="rId4"/>
          <a:stretch>
            <a:fillRect/>
          </a:stretch>
        </p:blipFill>
        <p:spPr>
          <a:xfrm>
            <a:off x="5543550" y="1000125"/>
            <a:ext cx="7378552" cy="1184801"/>
          </a:xfrm>
          <a:prstGeom prst="rect">
            <a:avLst/>
          </a:prstGeom>
        </p:spPr>
      </p:pic>
      <p:sp>
        <p:nvSpPr>
          <p:cNvPr id="4" name="title copy"/>
          <p:cNvSpPr/>
          <p:nvPr/>
        </p:nvSpPr>
        <p:spPr>
          <a:xfrm>
            <a:off x="5552406" y="2886075"/>
            <a:ext cx="4951016" cy="4162425"/>
          </a:xfrm>
          <a:prstGeom prst="rect">
            <a:avLst/>
          </a:prstGeom>
        </p:spPr>
        <p:txBody>
          <a:bodyPr spcFirstLastPara="0" lIns="0" tIns="0" rIns="0" bIns="0" anchor="t"/>
          <a:lstStyle/>
          <a:p>
            <a:pPr algn="l" hangingPunct="0">
              <a:lnSpc>
                <a:spcPct val="108333"/>
              </a:lnSpc>
            </a:pPr>
            <a:endParaRPr/>
          </a:p>
          <a:p>
            <a:pPr algn="l" hangingPunct="0">
              <a:lnSpc>
                <a:spcPct val="108333"/>
              </a:lnSpc>
            </a:pPr>
            <a:r>
              <a:rPr sz="2250" b="1">
                <a:solidFill>
                  <a:srgbClr val="24588D"/>
                </a:solidFill>
                <a:latin typeface="Lato"/>
                <a:ea typeface="+mn-ea"/>
                <a:cs typeface="Lato"/>
              </a:rPr>
              <a:t>Eligible expenses include</a:t>
            </a:r>
            <a:r>
              <a:rPr sz="2250" b="1">
                <a:solidFill>
                  <a:srgbClr val="272424"/>
                </a:solidFill>
                <a:latin typeface="Lato"/>
                <a:ea typeface="+mn-ea"/>
                <a:cs typeface="Lato"/>
              </a:rPr>
              <a:t>:</a:t>
            </a:r>
          </a:p>
          <a:p>
            <a:pPr marL="285750" indent="-285750" algn="l" hangingPunct="0">
              <a:lnSpc>
                <a:spcPct val="108333"/>
              </a:lnSpc>
              <a:buClr>
                <a:srgbClr val="0D1B2A"/>
              </a:buClr>
              <a:buFont typeface="Courier New" panose="020B0604020202020204" pitchFamily="34" charset="0"/>
              <a:buChar char="o"/>
            </a:pPr>
            <a:r>
              <a:rPr sz="2250">
                <a:solidFill>
                  <a:srgbClr val="0D1B2A"/>
                </a:solidFill>
                <a:latin typeface="Lato"/>
                <a:ea typeface="+mn-ea"/>
                <a:cs typeface="Lato"/>
              </a:rPr>
              <a:t>Medical Services</a:t>
            </a:r>
          </a:p>
          <a:p>
            <a:pPr marL="285750" indent="-285750" algn="l" hangingPunct="0">
              <a:lnSpc>
                <a:spcPct val="108333"/>
              </a:lnSpc>
              <a:buClr>
                <a:srgbClr val="0D1B2A"/>
              </a:buClr>
              <a:buFont typeface="Courier New" panose="020B0604020202020204" pitchFamily="34" charset="0"/>
              <a:buChar char="o"/>
            </a:pPr>
            <a:r>
              <a:rPr sz="2250">
                <a:solidFill>
                  <a:srgbClr val="0D1B2A"/>
                </a:solidFill>
                <a:latin typeface="Lato"/>
                <a:ea typeface="+mn-ea"/>
                <a:cs typeface="Lato"/>
              </a:rPr>
              <a:t>Prescriptions</a:t>
            </a:r>
          </a:p>
          <a:p>
            <a:pPr marL="285750" indent="-285750" algn="l" hangingPunct="0">
              <a:lnSpc>
                <a:spcPct val="108333"/>
              </a:lnSpc>
              <a:buClr>
                <a:srgbClr val="0D1B2A"/>
              </a:buClr>
              <a:buFont typeface="Courier New" panose="020B0604020202020204" pitchFamily="34" charset="0"/>
              <a:buChar char="o"/>
            </a:pPr>
            <a:r>
              <a:rPr sz="2250">
                <a:solidFill>
                  <a:srgbClr val="0D1B2A"/>
                </a:solidFill>
                <a:latin typeface="Lato"/>
                <a:ea typeface="+mn-ea"/>
                <a:cs typeface="Lato"/>
              </a:rPr>
              <a:t>Vision </a:t>
            </a:r>
          </a:p>
          <a:p>
            <a:pPr marL="285750" indent="-285750" algn="l" hangingPunct="0">
              <a:lnSpc>
                <a:spcPct val="108333"/>
              </a:lnSpc>
              <a:buClr>
                <a:srgbClr val="0D1B2A"/>
              </a:buClr>
              <a:buFont typeface="Courier New" panose="020B0604020202020204" pitchFamily="34" charset="0"/>
              <a:buChar char="o"/>
            </a:pPr>
            <a:r>
              <a:rPr sz="2250">
                <a:solidFill>
                  <a:srgbClr val="0D1B2A"/>
                </a:solidFill>
                <a:latin typeface="Lato"/>
                <a:ea typeface="+mn-ea"/>
                <a:cs typeface="Lato"/>
              </a:rPr>
              <a:t>Orthodontia payments</a:t>
            </a:r>
          </a:p>
          <a:p>
            <a:pPr marL="285750" indent="-285750" algn="l" hangingPunct="0">
              <a:lnSpc>
                <a:spcPct val="108333"/>
              </a:lnSpc>
              <a:buClr>
                <a:srgbClr val="0D1B2A"/>
              </a:buClr>
              <a:buFont typeface="Courier New" panose="020B0604020202020204" pitchFamily="34" charset="0"/>
              <a:buChar char="o"/>
            </a:pPr>
            <a:r>
              <a:rPr sz="2250">
                <a:solidFill>
                  <a:srgbClr val="0D1B2A"/>
                </a:solidFill>
                <a:latin typeface="Lato"/>
                <a:ea typeface="+mn-ea"/>
                <a:cs typeface="Lato"/>
              </a:rPr>
              <a:t>Dental</a:t>
            </a:r>
          </a:p>
          <a:p>
            <a:pPr marL="285750" indent="-285750" algn="l" hangingPunct="0">
              <a:lnSpc>
                <a:spcPct val="108333"/>
              </a:lnSpc>
              <a:buClr>
                <a:srgbClr val="0D1B2A"/>
              </a:buClr>
              <a:buFont typeface="Courier New" panose="020B0604020202020204" pitchFamily="34" charset="0"/>
              <a:buChar char="o"/>
            </a:pPr>
            <a:r>
              <a:rPr sz="2250">
                <a:solidFill>
                  <a:srgbClr val="0D1B2A"/>
                </a:solidFill>
                <a:latin typeface="Lato"/>
                <a:ea typeface="+mn-ea"/>
                <a:cs typeface="Lato"/>
              </a:rPr>
              <a:t>OTC medications and supplies</a:t>
            </a:r>
          </a:p>
          <a:p>
            <a:pPr marL="285750" indent="-285750" algn="l" hangingPunct="0">
              <a:lnSpc>
                <a:spcPct val="108333"/>
              </a:lnSpc>
              <a:buClr>
                <a:srgbClr val="0D1B2A"/>
              </a:buClr>
              <a:buFont typeface="Courier New" panose="020B0604020202020204" pitchFamily="34" charset="0"/>
              <a:buChar char="o"/>
            </a:pPr>
            <a:r>
              <a:rPr sz="2250">
                <a:solidFill>
                  <a:srgbClr val="0D1B2A"/>
                </a:solidFill>
                <a:latin typeface="Lato"/>
                <a:ea typeface="+mn-ea"/>
                <a:cs typeface="Lato"/>
              </a:rPr>
              <a:t>Menstrual care items</a:t>
            </a:r>
          </a:p>
          <a:p>
            <a:pPr marL="285750" indent="-285750" algn="l" hangingPunct="0">
              <a:lnSpc>
                <a:spcPct val="108333"/>
              </a:lnSpc>
              <a:buClr>
                <a:srgbClr val="0D1B2A"/>
              </a:buClr>
              <a:buFont typeface="Courier New" panose="020B0604020202020204" pitchFamily="34" charset="0"/>
              <a:buChar char="o"/>
            </a:pPr>
            <a:r>
              <a:rPr sz="2250">
                <a:solidFill>
                  <a:srgbClr val="000000"/>
                </a:solidFill>
                <a:latin typeface="Trebuchet MS"/>
                <a:ea typeface="+mn-ea"/>
                <a:cs typeface="Trebuchet MS"/>
              </a:rPr>
              <a:t>Coronavirus-related PPE (masks, hand sanitizers, sanitizing wipes)</a:t>
            </a:r>
          </a:p>
        </p:txBody>
      </p:sp>
      <p:sp>
        <p:nvSpPr>
          <p:cNvPr id="5" name="title copy"/>
          <p:cNvSpPr/>
          <p:nvPr/>
        </p:nvSpPr>
        <p:spPr>
          <a:xfrm>
            <a:off x="5619750" y="228600"/>
            <a:ext cx="7452978" cy="514350"/>
          </a:xfrm>
          <a:prstGeom prst="rect">
            <a:avLst/>
          </a:prstGeom>
        </p:spPr>
        <p:txBody>
          <a:bodyPr spcFirstLastPara="0" lIns="0" tIns="0" rIns="0" bIns="0" anchor="t"/>
          <a:lstStyle/>
          <a:p>
            <a:pPr algn="l" hangingPunct="0">
              <a:lnSpc>
                <a:spcPct val="75000"/>
              </a:lnSpc>
              <a:spcBef>
                <a:spcPct val="10000"/>
              </a:spcBef>
            </a:pPr>
            <a:r>
              <a:rPr sz="4500" b="1">
                <a:solidFill>
                  <a:srgbClr val="329BCE"/>
                </a:solidFill>
                <a:latin typeface="Lato"/>
                <a:ea typeface="+mn-ea"/>
                <a:cs typeface="Lato"/>
              </a:rPr>
              <a:t>Health Care FSA Plan Basics</a:t>
            </a:r>
          </a:p>
        </p:txBody>
      </p:sp>
      <p:sp>
        <p:nvSpPr>
          <p:cNvPr id="6" name="Body text"/>
          <p:cNvSpPr/>
          <p:nvPr/>
        </p:nvSpPr>
        <p:spPr>
          <a:xfrm>
            <a:off x="5600700" y="2162175"/>
            <a:ext cx="7077075" cy="1190625"/>
          </a:xfrm>
          <a:prstGeom prst="rect">
            <a:avLst/>
          </a:prstGeom>
        </p:spPr>
        <p:txBody>
          <a:bodyPr spcFirstLastPara="0" lIns="95250" tIns="95250" rIns="95250" bIns="0" anchor="t"/>
          <a:lstStyle/>
          <a:p>
            <a:pPr algn="l" hangingPunct="0">
              <a:lnSpc>
                <a:spcPct val="100000"/>
              </a:lnSpc>
            </a:pPr>
            <a:r>
              <a:rPr sz="1350" i="1" dirty="0">
                <a:solidFill>
                  <a:srgbClr val="0D1B2A"/>
                </a:solidFill>
                <a:latin typeface="Lato"/>
                <a:ea typeface="+mn-ea"/>
                <a:cs typeface="Lato"/>
              </a:rPr>
              <a:t>If you enroll in FSA after 1/1/202</a:t>
            </a:r>
            <a:r>
              <a:rPr lang="en-US" sz="1350" i="1" dirty="0">
                <a:solidFill>
                  <a:srgbClr val="0D1B2A"/>
                </a:solidFill>
                <a:latin typeface="Lato"/>
                <a:cs typeface="Lato"/>
              </a:rPr>
              <a:t>4</a:t>
            </a:r>
            <a:r>
              <a:rPr sz="1350" i="1" dirty="0">
                <a:solidFill>
                  <a:srgbClr val="0D1B2A"/>
                </a:solidFill>
                <a:latin typeface="Lato"/>
                <a:ea typeface="+mn-ea"/>
                <a:cs typeface="Lato"/>
              </a:rPr>
              <a:t>, your Health Care FSA balance will be available on your benefit effective date. Expenses must be incurred in the Plan Year while you are participating in the plan to be eligible for reimbursement. </a:t>
            </a:r>
          </a:p>
          <a:p>
            <a:pPr algn="l" hangingPunct="0">
              <a:lnSpc>
                <a:spcPct val="100000"/>
              </a:lnSpc>
            </a:pPr>
            <a:r>
              <a:rPr sz="1350" dirty="0">
                <a:solidFill>
                  <a:srgbClr val="0D1B2A"/>
                </a:solidFill>
                <a:latin typeface="Lato"/>
                <a:ea typeface="+mn-ea"/>
                <a:cs typeface="Lato"/>
              </a:rPr>
              <a:t> </a:t>
            </a:r>
          </a:p>
          <a:p>
            <a:pPr algn="l" hangingPunct="0">
              <a:lnSpc>
                <a:spcPct val="100000"/>
              </a:lnSpc>
            </a:pPr>
            <a:endParaRPr sz="1350" dirty="0">
              <a:solidFill>
                <a:srgbClr val="0D1B2A"/>
              </a:solidFill>
              <a:latin typeface="Lato"/>
              <a:ea typeface="+mn-ea"/>
              <a:cs typeface="Lato"/>
            </a:endParaRPr>
          </a:p>
        </p:txBody>
      </p:sp>
      <p:sp>
        <p:nvSpPr>
          <p:cNvPr id="7" name="Body text"/>
          <p:cNvSpPr/>
          <p:nvPr/>
        </p:nvSpPr>
        <p:spPr>
          <a:xfrm>
            <a:off x="8267700" y="1028700"/>
            <a:ext cx="4848225" cy="1009650"/>
          </a:xfrm>
          <a:prstGeom prst="rect">
            <a:avLst/>
          </a:prstGeom>
        </p:spPr>
        <p:txBody>
          <a:bodyPr spcFirstLastPara="0" lIns="95250" tIns="95250" rIns="95250" bIns="0" anchor="t"/>
          <a:lstStyle/>
          <a:p>
            <a:pPr algn="ctr" hangingPunct="0">
              <a:lnSpc>
                <a:spcPct val="100000"/>
              </a:lnSpc>
            </a:pPr>
            <a:r>
              <a:rPr sz="2700" b="1" dirty="0">
                <a:solidFill>
                  <a:srgbClr val="FFFFFB"/>
                </a:solidFill>
                <a:latin typeface="Lato"/>
                <a:ea typeface="+mn-ea"/>
                <a:cs typeface="Lato"/>
              </a:rPr>
              <a:t>FSA Plan Year:   </a:t>
            </a:r>
          </a:p>
          <a:p>
            <a:pPr algn="ctr" hangingPunct="0">
              <a:lnSpc>
                <a:spcPct val="100000"/>
              </a:lnSpc>
            </a:pPr>
            <a:r>
              <a:rPr lang="en-US" sz="2700" b="1" dirty="0">
                <a:solidFill>
                  <a:srgbClr val="FFFFFB"/>
                </a:solidFill>
                <a:latin typeface="Lato"/>
                <a:cs typeface="Lato"/>
              </a:rPr>
              <a:t>1</a:t>
            </a:r>
            <a:r>
              <a:rPr sz="2700" b="1" dirty="0">
                <a:solidFill>
                  <a:srgbClr val="FFFFFB"/>
                </a:solidFill>
                <a:latin typeface="Lato"/>
                <a:ea typeface="+mn-ea"/>
                <a:cs typeface="Lato"/>
              </a:rPr>
              <a:t>/1/202</a:t>
            </a:r>
            <a:r>
              <a:rPr lang="en-US" sz="2700" b="1" dirty="0">
                <a:solidFill>
                  <a:srgbClr val="FFFFFB"/>
                </a:solidFill>
                <a:latin typeface="Lato"/>
                <a:cs typeface="Lato"/>
              </a:rPr>
              <a:t>4</a:t>
            </a:r>
            <a:r>
              <a:rPr sz="2700" b="1" dirty="0">
                <a:solidFill>
                  <a:srgbClr val="FFFFFB"/>
                </a:solidFill>
                <a:latin typeface="Lato"/>
                <a:ea typeface="+mn-ea"/>
                <a:cs typeface="Lato"/>
              </a:rPr>
              <a:t> </a:t>
            </a:r>
            <a:r>
              <a:rPr lang="en-US" sz="2700" b="1" dirty="0">
                <a:solidFill>
                  <a:srgbClr val="FFFFFB"/>
                </a:solidFill>
                <a:latin typeface="Lato"/>
                <a:ea typeface="+mn-ea"/>
                <a:cs typeface="Lato"/>
              </a:rPr>
              <a:t>12/31</a:t>
            </a:r>
            <a:r>
              <a:rPr sz="2700" b="1" dirty="0">
                <a:solidFill>
                  <a:srgbClr val="FFFFFB"/>
                </a:solidFill>
                <a:latin typeface="Lato"/>
                <a:ea typeface="+mn-ea"/>
                <a:cs typeface="Lato"/>
              </a:rPr>
              <a:t>/202</a:t>
            </a:r>
            <a:r>
              <a:rPr lang="en-US" sz="2700" b="1" dirty="0">
                <a:solidFill>
                  <a:srgbClr val="FFFFFB"/>
                </a:solidFill>
                <a:latin typeface="Lato"/>
                <a:cs typeface="Lato"/>
              </a:rPr>
              <a:t>4</a:t>
            </a:r>
            <a:endParaRPr sz="2700" b="1" dirty="0">
              <a:solidFill>
                <a:srgbClr val="FFFFFB"/>
              </a:solidFill>
              <a:latin typeface="Lato"/>
              <a:ea typeface="+mn-ea"/>
              <a:cs typeface="Lato"/>
            </a:endParaRPr>
          </a:p>
        </p:txBody>
      </p:sp>
      <p:sp>
        <p:nvSpPr>
          <p:cNvPr id="8" name="Body text"/>
          <p:cNvSpPr/>
          <p:nvPr/>
        </p:nvSpPr>
        <p:spPr>
          <a:xfrm>
            <a:off x="5457825" y="1028700"/>
            <a:ext cx="3629025" cy="1009650"/>
          </a:xfrm>
          <a:prstGeom prst="rect">
            <a:avLst/>
          </a:prstGeom>
        </p:spPr>
        <p:txBody>
          <a:bodyPr spcFirstLastPara="0" lIns="95250" tIns="95250" rIns="95250" bIns="0" anchor="t"/>
          <a:lstStyle/>
          <a:p>
            <a:pPr algn="ctr" hangingPunct="0">
              <a:lnSpc>
                <a:spcPct val="100000"/>
              </a:lnSpc>
            </a:pPr>
            <a:r>
              <a:rPr sz="2700" b="1" dirty="0">
                <a:solidFill>
                  <a:srgbClr val="FFFFFB"/>
                </a:solidFill>
                <a:latin typeface="Lato"/>
                <a:ea typeface="+mn-ea"/>
                <a:cs typeface="Lato"/>
              </a:rPr>
              <a:t>Contribution Limit: </a:t>
            </a:r>
          </a:p>
          <a:p>
            <a:pPr algn="ctr" hangingPunct="0">
              <a:lnSpc>
                <a:spcPct val="100000"/>
              </a:lnSpc>
            </a:pPr>
            <a:r>
              <a:rPr sz="2700" b="1" dirty="0">
                <a:solidFill>
                  <a:srgbClr val="FFFFFB"/>
                </a:solidFill>
                <a:latin typeface="Lato"/>
                <a:ea typeface="+mn-ea"/>
                <a:cs typeface="Lato"/>
              </a:rPr>
              <a:t>$</a:t>
            </a:r>
            <a:r>
              <a:rPr lang="en-US" sz="2700" b="1" dirty="0">
                <a:solidFill>
                  <a:srgbClr val="FFFFFB"/>
                </a:solidFill>
                <a:latin typeface="Lato"/>
                <a:cs typeface="Lato"/>
              </a:rPr>
              <a:t>3,050</a:t>
            </a:r>
            <a:r>
              <a:rPr sz="2700" b="1" dirty="0">
                <a:solidFill>
                  <a:srgbClr val="FFFFFB"/>
                </a:solidFill>
                <a:latin typeface="Lato"/>
                <a:ea typeface="+mn-ea"/>
                <a:cs typeface="Lato"/>
              </a:rPr>
              <a:t>   </a:t>
            </a:r>
            <a:endParaRPr sz="2700" b="1" dirty="0">
              <a:solidFill>
                <a:srgbClr val="FFFFFB"/>
              </a:solidFill>
              <a:latin typeface="Lato"/>
              <a:ea typeface="Lato"/>
              <a:cs typeface="Lato"/>
            </a:endParaRPr>
          </a:p>
        </p:txBody>
      </p:sp>
      <p:sp>
        <p:nvSpPr>
          <p:cNvPr id="9" name="title copy"/>
          <p:cNvSpPr/>
          <p:nvPr/>
        </p:nvSpPr>
        <p:spPr>
          <a:xfrm>
            <a:off x="10106025" y="2876550"/>
            <a:ext cx="2667000" cy="3248025"/>
          </a:xfrm>
          <a:prstGeom prst="rect">
            <a:avLst/>
          </a:prstGeom>
        </p:spPr>
        <p:txBody>
          <a:bodyPr spcFirstLastPara="0" lIns="0" tIns="0" rIns="0" bIns="0" anchor="t"/>
          <a:lstStyle/>
          <a:p>
            <a:pPr algn="l" hangingPunct="0">
              <a:lnSpc>
                <a:spcPct val="108333"/>
              </a:lnSpc>
            </a:pPr>
            <a:r>
              <a:rPr sz="1800" b="1">
                <a:solidFill>
                  <a:srgbClr val="FFFFFB"/>
                </a:solidFill>
                <a:latin typeface="Lato"/>
                <a:ea typeface="+mn-ea"/>
                <a:cs typeface="Lato"/>
              </a:rPr>
              <a:t>If you or a spouse enroll in a High Deductible Health Plan  with an HSA, your Health Care FSA is limited to dental and vision expenses only. </a:t>
            </a:r>
          </a:p>
          <a:p>
            <a:pPr algn="l" hangingPunct="0">
              <a:lnSpc>
                <a:spcPct val="108333"/>
              </a:lnSpc>
            </a:pPr>
            <a:r>
              <a:rPr sz="1800">
                <a:solidFill>
                  <a:srgbClr val="FFFFFB"/>
                </a:solidFill>
                <a:latin typeface="Lato"/>
                <a:ea typeface="+mn-ea"/>
                <a:cs typeface="Lato"/>
              </a:rPr>
              <a:t> </a:t>
            </a:r>
          </a:p>
          <a:p>
            <a:pPr algn="l" hangingPunct="0">
              <a:lnSpc>
                <a:spcPct val="108333"/>
              </a:lnSpc>
            </a:pPr>
            <a:r>
              <a:rPr sz="1800" b="1">
                <a:solidFill>
                  <a:srgbClr val="FFFFFB"/>
                </a:solidFill>
                <a:latin typeface="Lato"/>
                <a:ea typeface="+mn-ea"/>
                <a:cs typeface="Lato"/>
              </a:rPr>
              <a:t>For a full list of eligible expenses, visit our resource library at </a:t>
            </a:r>
            <a:r>
              <a:rPr sz="1800" b="1">
                <a:solidFill>
                  <a:srgbClr val="FFFFFB"/>
                </a:solidFill>
                <a:latin typeface="Lato"/>
                <a:ea typeface="+mn-ea"/>
                <a:cs typeface="Lato"/>
                <a:hlinkClick r:id="rId5"/>
              </a:rPr>
              <a:t>www.flores247.com</a:t>
            </a:r>
            <a:r>
              <a:rPr sz="1800" b="1">
                <a:solidFill>
                  <a:srgbClr val="FFFFFB"/>
                </a:solidFill>
                <a:latin typeface="Lato"/>
                <a:ea typeface="+mn-ea"/>
                <a:cs typeface="Lato"/>
              </a:rPr>
              <a:t>.</a:t>
            </a:r>
          </a:p>
        </p:txBody>
      </p:sp>
      <p:pic>
        <p:nvPicPr>
          <p:cNvPr id="10" name="unsplash_image"/>
          <p:cNvPicPr/>
          <p:nvPr/>
        </p:nvPicPr>
        <p:blipFill rotWithShape="1">
          <a:blip r:embed="rId6"/>
          <a:stretch>
            <a:fillRect/>
          </a:stretch>
        </p:blipFill>
        <p:spPr>
          <a:xfrm>
            <a:off x="-85725" y="-400050"/>
            <a:ext cx="5145839" cy="7718758"/>
          </a:xfrm>
          <a:prstGeom prst="rect">
            <a:avLst/>
          </a:prstGeom>
        </p:spPr>
      </p:pic>
    </p:spTree>
    <p:extLst>
      <p:ext uri="{BB962C8B-B14F-4D97-AF65-F5344CB8AC3E}">
        <p14:creationId xmlns:p14="http://schemas.microsoft.com/office/powerpoint/2010/main" val="39300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Tn>
                        </p:par>
                      </p:childTnLst>
                    </p:cTn>
                  </p:par>
                </p:childTnLst>
              </p:cTn>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BFF"/>
        </a:solidFill>
        <a:effectLst/>
      </p:bgPr>
    </p:bg>
    <p:spTree>
      <p:nvGrpSpPr>
        <p:cNvPr id="1" name="Expansion of FSA Eligible Items"/>
        <p:cNvGrpSpPr/>
        <p:nvPr/>
      </p:nvGrpSpPr>
      <p:grpSpPr>
        <a:xfrm>
          <a:off x="0" y="0"/>
          <a:ext cx="0" cy="0"/>
          <a:chOff x="0" y="0"/>
          <a:chExt cx="0" cy="0"/>
        </a:xfrm>
      </p:grpSpPr>
      <p:pic>
        <p:nvPicPr>
          <p:cNvPr id="2" name="StrokeCircle"/>
          <p:cNvPicPr/>
          <p:nvPr/>
        </p:nvPicPr>
        <p:blipFill rotWithShape="1">
          <a:blip r:embed="rId3"/>
          <a:stretch>
            <a:fillRect/>
          </a:stretch>
        </p:blipFill>
        <p:spPr>
          <a:xfrm>
            <a:off x="9687611" y="304800"/>
            <a:ext cx="2206084" cy="2097011"/>
          </a:xfrm>
          <a:prstGeom prst="rect">
            <a:avLst/>
          </a:prstGeom>
        </p:spPr>
      </p:pic>
      <p:pic>
        <p:nvPicPr>
          <p:cNvPr id="3" name="Shape-8"/>
          <p:cNvPicPr/>
          <p:nvPr/>
        </p:nvPicPr>
        <p:blipFill rotWithShape="1">
          <a:blip r:embed="rId4"/>
          <a:stretch>
            <a:fillRect/>
          </a:stretch>
        </p:blipFill>
        <p:spPr>
          <a:xfrm>
            <a:off x="-666750" y="409219"/>
            <a:ext cx="10461107" cy="1233509"/>
          </a:xfrm>
          <a:prstGeom prst="rect">
            <a:avLst/>
          </a:prstGeom>
        </p:spPr>
      </p:pic>
      <p:pic>
        <p:nvPicPr>
          <p:cNvPr id="4" name="Shape-8"/>
          <p:cNvPicPr/>
          <p:nvPr/>
        </p:nvPicPr>
        <p:blipFill rotWithShape="1">
          <a:blip r:embed="rId5"/>
          <a:stretch>
            <a:fillRect/>
          </a:stretch>
        </p:blipFill>
        <p:spPr>
          <a:xfrm>
            <a:off x="11841729" y="628650"/>
            <a:ext cx="4068573" cy="1032243"/>
          </a:xfrm>
          <a:prstGeom prst="rect">
            <a:avLst/>
          </a:prstGeom>
        </p:spPr>
      </p:pic>
      <p:pic>
        <p:nvPicPr>
          <p:cNvPr id="5" name="Shape6"/>
          <p:cNvPicPr/>
          <p:nvPr/>
        </p:nvPicPr>
        <p:blipFill rotWithShape="1">
          <a:blip r:embed="rId6"/>
          <a:stretch>
            <a:fillRect/>
          </a:stretch>
        </p:blipFill>
        <p:spPr>
          <a:xfrm>
            <a:off x="-664596" y="-838200"/>
            <a:ext cx="14778389" cy="2360272"/>
          </a:xfrm>
          <a:prstGeom prst="rect">
            <a:avLst/>
          </a:prstGeom>
        </p:spPr>
      </p:pic>
      <p:pic>
        <p:nvPicPr>
          <p:cNvPr id="6" name="StrokeCircle"/>
          <p:cNvPicPr/>
          <p:nvPr/>
        </p:nvPicPr>
        <p:blipFill rotWithShape="1">
          <a:blip r:embed="rId7"/>
          <a:stretch>
            <a:fillRect/>
          </a:stretch>
        </p:blipFill>
        <p:spPr>
          <a:xfrm>
            <a:off x="9765279" y="295275"/>
            <a:ext cx="2064450" cy="1984352"/>
          </a:xfrm>
          <a:prstGeom prst="rect">
            <a:avLst/>
          </a:prstGeom>
        </p:spPr>
      </p:pic>
      <p:pic>
        <p:nvPicPr>
          <p:cNvPr id="7" name="Logo_Mark.png"/>
          <p:cNvPicPr/>
          <p:nvPr/>
        </p:nvPicPr>
        <p:blipFill rotWithShape="1">
          <a:blip r:embed="rId8"/>
          <a:stretch>
            <a:fillRect/>
          </a:stretch>
        </p:blipFill>
        <p:spPr>
          <a:xfrm>
            <a:off x="10070079" y="533400"/>
            <a:ext cx="1505384" cy="1505384"/>
          </a:xfrm>
          <a:prstGeom prst="rect">
            <a:avLst/>
          </a:prstGeom>
        </p:spPr>
      </p:pic>
      <p:pic>
        <p:nvPicPr>
          <p:cNvPr id="8" name="Shape-8"/>
          <p:cNvPicPr/>
          <p:nvPr/>
        </p:nvPicPr>
        <p:blipFill rotWithShape="1">
          <a:blip r:embed="rId9"/>
          <a:stretch>
            <a:fillRect/>
          </a:stretch>
        </p:blipFill>
        <p:spPr>
          <a:xfrm>
            <a:off x="0" y="628650"/>
            <a:ext cx="13097027" cy="859978"/>
          </a:xfrm>
          <a:prstGeom prst="rect">
            <a:avLst/>
          </a:prstGeom>
        </p:spPr>
      </p:pic>
      <p:sp>
        <p:nvSpPr>
          <p:cNvPr id="9" name="title copy"/>
          <p:cNvSpPr/>
          <p:nvPr/>
        </p:nvSpPr>
        <p:spPr>
          <a:xfrm>
            <a:off x="1019175" y="352425"/>
            <a:ext cx="12607976" cy="1047750"/>
          </a:xfrm>
          <a:prstGeom prst="rect">
            <a:avLst/>
          </a:prstGeom>
        </p:spPr>
        <p:txBody>
          <a:bodyPr spcFirstLastPara="0" lIns="0" tIns="0" rIns="0" bIns="0" anchor="t"/>
          <a:lstStyle/>
          <a:p>
            <a:pPr algn="l" hangingPunct="0">
              <a:lnSpc>
                <a:spcPct val="75000"/>
              </a:lnSpc>
              <a:spcBef>
                <a:spcPct val="10000"/>
              </a:spcBef>
            </a:pPr>
            <a:r>
              <a:rPr sz="4500" b="1" dirty="0">
                <a:solidFill>
                  <a:srgbClr val="FFFFFF"/>
                </a:solidFill>
                <a:latin typeface="Lato"/>
                <a:ea typeface="+mn-ea"/>
                <a:cs typeface="Lato"/>
              </a:rPr>
              <a:t>OTC Medications and Menstrual </a:t>
            </a:r>
          </a:p>
          <a:p>
            <a:pPr algn="l" hangingPunct="0">
              <a:lnSpc>
                <a:spcPct val="75000"/>
              </a:lnSpc>
            </a:pPr>
            <a:r>
              <a:rPr sz="4500" b="1" dirty="0">
                <a:solidFill>
                  <a:srgbClr val="FFFFFF"/>
                </a:solidFill>
                <a:latin typeface="Lato"/>
                <a:ea typeface="+mn-ea"/>
                <a:cs typeface="Lato"/>
              </a:rPr>
              <a:t>Care Products Now Eligible</a:t>
            </a:r>
          </a:p>
        </p:txBody>
      </p:sp>
      <p:pic>
        <p:nvPicPr>
          <p:cNvPr id="10" name="47039a2b8b40c84fca9218db96569de0"/>
          <p:cNvPicPr/>
          <p:nvPr/>
        </p:nvPicPr>
        <p:blipFill rotWithShape="1">
          <a:blip r:embed="rId10"/>
          <a:stretch>
            <a:fillRect/>
          </a:stretch>
        </p:blipFill>
        <p:spPr>
          <a:xfrm>
            <a:off x="16363950" y="5391150"/>
            <a:ext cx="3097775" cy="2323331"/>
          </a:xfrm>
          <a:prstGeom prst="rect">
            <a:avLst/>
          </a:prstGeom>
        </p:spPr>
      </p:pic>
      <p:sp>
        <p:nvSpPr>
          <p:cNvPr id="11" name="Rectangle 10"/>
          <p:cNvSpPr/>
          <p:nvPr/>
        </p:nvSpPr>
        <p:spPr>
          <a:xfrm>
            <a:off x="952500" y="1933575"/>
            <a:ext cx="8964083" cy="723900"/>
          </a:xfrm>
          <a:prstGeom prst="rect">
            <a:avLst/>
          </a:prstGeom>
        </p:spPr>
        <p:txBody>
          <a:bodyPr spcFirstLastPara="0" lIns="95250" tIns="95250" rIns="95250" bIns="0" anchor="t"/>
          <a:lstStyle/>
          <a:p>
            <a:pPr algn="l" hangingPunct="0">
              <a:lnSpc>
                <a:spcPct val="100000"/>
              </a:lnSpc>
            </a:pPr>
            <a:r>
              <a:rPr sz="1800" dirty="0">
                <a:solidFill>
                  <a:srgbClr val="2C3845"/>
                </a:solidFill>
                <a:latin typeface="Lato"/>
                <a:ea typeface="+mn-ea"/>
                <a:cs typeface="Lato"/>
              </a:rPr>
              <a:t>Do you purchase the below items commonly? You can now realize even greater tax savings when you use your FSA funds to purchase these health essentials!</a:t>
            </a:r>
          </a:p>
        </p:txBody>
      </p:sp>
      <p:pic>
        <p:nvPicPr>
          <p:cNvPr id="12" name="Shape-8"/>
          <p:cNvPicPr/>
          <p:nvPr/>
        </p:nvPicPr>
        <p:blipFill rotWithShape="1">
          <a:blip r:embed="rId11"/>
          <a:stretch>
            <a:fillRect/>
          </a:stretch>
        </p:blipFill>
        <p:spPr>
          <a:xfrm>
            <a:off x="1023148" y="3076575"/>
            <a:ext cx="4187565" cy="3352955"/>
          </a:xfrm>
          <a:prstGeom prst="rect">
            <a:avLst/>
          </a:prstGeom>
        </p:spPr>
      </p:pic>
      <p:sp>
        <p:nvSpPr>
          <p:cNvPr id="13" name="Title copy"/>
          <p:cNvSpPr/>
          <p:nvPr/>
        </p:nvSpPr>
        <p:spPr>
          <a:xfrm>
            <a:off x="1095723" y="3076575"/>
            <a:ext cx="4659301" cy="566083"/>
          </a:xfrm>
          <a:prstGeom prst="rect">
            <a:avLst/>
          </a:prstGeom>
        </p:spPr>
        <p:txBody>
          <a:bodyPr spcFirstLastPara="0" lIns="145150" tIns="145150" rIns="145150" bIns="0" anchor="t"/>
          <a:lstStyle/>
          <a:p>
            <a:pPr algn="l" hangingPunct="0">
              <a:lnSpc>
                <a:spcPct val="100000"/>
              </a:lnSpc>
            </a:pPr>
            <a:r>
              <a:rPr sz="1829" b="1" u="sng">
                <a:solidFill>
                  <a:srgbClr val="00558D"/>
                </a:solidFill>
                <a:latin typeface="Lato"/>
                <a:ea typeface="+mn-ea"/>
                <a:cs typeface="Lato"/>
              </a:rPr>
              <a:t>Menstrual Care Products Examples</a:t>
            </a:r>
          </a:p>
        </p:txBody>
      </p:sp>
      <p:sp>
        <p:nvSpPr>
          <p:cNvPr id="14" name="Title copy"/>
          <p:cNvSpPr/>
          <p:nvPr/>
        </p:nvSpPr>
        <p:spPr>
          <a:xfrm>
            <a:off x="5595115" y="3086100"/>
            <a:ext cx="3933553" cy="566083"/>
          </a:xfrm>
          <a:prstGeom prst="rect">
            <a:avLst/>
          </a:prstGeom>
        </p:spPr>
        <p:txBody>
          <a:bodyPr spcFirstLastPara="0" lIns="145150" tIns="145150" rIns="145150" bIns="0" anchor="t"/>
          <a:lstStyle/>
          <a:p>
            <a:pPr algn="l" hangingPunct="0">
              <a:lnSpc>
                <a:spcPct val="100000"/>
              </a:lnSpc>
            </a:pPr>
            <a:r>
              <a:rPr sz="1829" b="1" u="sng">
                <a:solidFill>
                  <a:srgbClr val="00558D"/>
                </a:solidFill>
                <a:latin typeface="Lato"/>
                <a:ea typeface="+mn-ea"/>
                <a:cs typeface="Lato"/>
              </a:rPr>
              <a:t>OTC Medications Examples</a:t>
            </a:r>
          </a:p>
        </p:txBody>
      </p:sp>
      <p:sp>
        <p:nvSpPr>
          <p:cNvPr id="15" name="Body text"/>
          <p:cNvSpPr/>
          <p:nvPr/>
        </p:nvSpPr>
        <p:spPr>
          <a:xfrm>
            <a:off x="1037663" y="3482994"/>
            <a:ext cx="4151277" cy="2525602"/>
          </a:xfrm>
          <a:prstGeom prst="rect">
            <a:avLst/>
          </a:prstGeom>
        </p:spPr>
        <p:txBody>
          <a:bodyPr spcFirstLastPara="0" lIns="145150" tIns="145150" rIns="145150" bIns="0" anchor="t"/>
          <a:lstStyle/>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Tampons</a:t>
            </a:r>
          </a:p>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Pads</a:t>
            </a:r>
          </a:p>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Liners</a:t>
            </a:r>
          </a:p>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Cups</a:t>
            </a:r>
          </a:p>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Sponges</a:t>
            </a:r>
          </a:p>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Similar products used with respect to menstruation</a:t>
            </a:r>
          </a:p>
        </p:txBody>
      </p:sp>
      <p:sp>
        <p:nvSpPr>
          <p:cNvPr id="16" name="Body text copy"/>
          <p:cNvSpPr/>
          <p:nvPr/>
        </p:nvSpPr>
        <p:spPr>
          <a:xfrm>
            <a:off x="5716713" y="3562350"/>
            <a:ext cx="4209337" cy="2206273"/>
          </a:xfrm>
          <a:prstGeom prst="rect">
            <a:avLst/>
          </a:prstGeom>
        </p:spPr>
        <p:txBody>
          <a:bodyPr spcFirstLastPara="0" lIns="145150" tIns="145150" rIns="145150" bIns="0" anchor="t"/>
          <a:lstStyle/>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Pain relievers</a:t>
            </a:r>
          </a:p>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Cold, flu, and cough medications</a:t>
            </a:r>
          </a:p>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Acid relievers</a:t>
            </a:r>
          </a:p>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Anti-</a:t>
            </a:r>
            <a:r>
              <a:rPr sz="1829" dirty="0" err="1">
                <a:solidFill>
                  <a:srgbClr val="2C3845"/>
                </a:solidFill>
                <a:latin typeface="Lato"/>
                <a:ea typeface="+mn-ea"/>
                <a:cs typeface="Lato"/>
              </a:rPr>
              <a:t>diarrheals</a:t>
            </a:r>
            <a:r>
              <a:rPr sz="1829" dirty="0">
                <a:solidFill>
                  <a:srgbClr val="2C3845"/>
                </a:solidFill>
                <a:latin typeface="Lato"/>
                <a:ea typeface="+mn-ea"/>
                <a:cs typeface="Lato"/>
              </a:rPr>
              <a:t>  and anti-gas</a:t>
            </a:r>
          </a:p>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Digestive aids</a:t>
            </a:r>
          </a:p>
          <a:p>
            <a:pPr marL="152400" indent="-152400" algn="l" hangingPunct="0">
              <a:lnSpc>
                <a:spcPct val="116667"/>
              </a:lnSpc>
              <a:buClr>
                <a:srgbClr val="2C3845"/>
              </a:buClr>
              <a:buFont typeface="Courier New" panose="020B0604020202020204" pitchFamily="34" charset="0"/>
              <a:buChar char="o"/>
            </a:pPr>
            <a:r>
              <a:rPr sz="1829" dirty="0">
                <a:solidFill>
                  <a:srgbClr val="2C3845"/>
                </a:solidFill>
                <a:latin typeface="Lato"/>
                <a:ea typeface="+mn-ea"/>
                <a:cs typeface="Lato"/>
              </a:rPr>
              <a:t>Allergy and sinus medications</a:t>
            </a:r>
            <a:endParaRPr lang="en-US" sz="1829" dirty="0">
              <a:solidFill>
                <a:srgbClr val="2C3845"/>
              </a:solidFill>
              <a:latin typeface="Lato"/>
              <a:ea typeface="+mn-ea"/>
              <a:cs typeface="Lato"/>
            </a:endParaRPr>
          </a:p>
          <a:p>
            <a:pPr marL="152400" indent="-152400" algn="l" hangingPunct="0">
              <a:lnSpc>
                <a:spcPct val="116667"/>
              </a:lnSpc>
              <a:buClr>
                <a:srgbClr val="2C3845"/>
              </a:buClr>
              <a:buFont typeface="Courier New" panose="020B0604020202020204" pitchFamily="34" charset="0"/>
              <a:buChar char="o"/>
            </a:pPr>
            <a:endParaRPr sz="1829" dirty="0">
              <a:solidFill>
                <a:srgbClr val="2C3845"/>
              </a:solidFill>
              <a:latin typeface="Lato"/>
              <a:ea typeface="+mn-ea"/>
              <a:cs typeface="Lato"/>
            </a:endParaRPr>
          </a:p>
        </p:txBody>
      </p:sp>
      <p:sp>
        <p:nvSpPr>
          <p:cNvPr id="17" name="Title copy"/>
          <p:cNvSpPr/>
          <p:nvPr/>
        </p:nvSpPr>
        <p:spPr>
          <a:xfrm>
            <a:off x="5585778" y="5768623"/>
            <a:ext cx="3904523" cy="754778"/>
          </a:xfrm>
          <a:prstGeom prst="rect">
            <a:avLst/>
          </a:prstGeom>
        </p:spPr>
        <p:txBody>
          <a:bodyPr spcFirstLastPara="0" lIns="145150" tIns="145150" rIns="145150" bIns="0" anchor="t"/>
          <a:lstStyle/>
          <a:p>
            <a:pPr algn="ctr" hangingPunct="0">
              <a:lnSpc>
                <a:spcPct val="83333"/>
              </a:lnSpc>
              <a:spcBef>
                <a:spcPct val="6667"/>
              </a:spcBef>
            </a:pPr>
            <a:r>
              <a:rPr sz="1257" dirty="0">
                <a:solidFill>
                  <a:srgbClr val="202020"/>
                </a:solidFill>
                <a:latin typeface="Lato"/>
                <a:ea typeface="+mn-ea"/>
                <a:cs typeface="Lato"/>
              </a:rPr>
              <a:t>Vitamins, herbs and supplements will still  require a written prescription from a physician.</a:t>
            </a:r>
          </a:p>
        </p:txBody>
      </p:sp>
      <p:pic>
        <p:nvPicPr>
          <p:cNvPr id="18" name="Shape-8 copy 1"/>
          <p:cNvPicPr/>
          <p:nvPr/>
        </p:nvPicPr>
        <p:blipFill rotWithShape="1">
          <a:blip r:embed="rId11"/>
          <a:stretch>
            <a:fillRect/>
          </a:stretch>
        </p:blipFill>
        <p:spPr>
          <a:xfrm>
            <a:off x="5566564" y="3075107"/>
            <a:ext cx="4187565" cy="3352955"/>
          </a:xfrm>
          <a:prstGeom prst="rect">
            <a:avLst/>
          </a:prstGeom>
        </p:spPr>
      </p:pic>
      <p:pic>
        <p:nvPicPr>
          <p:cNvPr id="19" name="Shape-8 copy 2"/>
          <p:cNvPicPr/>
          <p:nvPr/>
        </p:nvPicPr>
        <p:blipFill rotWithShape="1">
          <a:blip r:embed="rId12"/>
          <a:stretch>
            <a:fillRect/>
          </a:stretch>
        </p:blipFill>
        <p:spPr>
          <a:xfrm>
            <a:off x="10236200" y="2508316"/>
            <a:ext cx="2615560" cy="3958167"/>
          </a:xfrm>
          <a:prstGeom prst="rect">
            <a:avLst/>
          </a:prstGeom>
        </p:spPr>
      </p:pic>
      <p:sp>
        <p:nvSpPr>
          <p:cNvPr id="20" name="Body text copy 1"/>
          <p:cNvSpPr/>
          <p:nvPr/>
        </p:nvSpPr>
        <p:spPr>
          <a:xfrm>
            <a:off x="10317176" y="4076700"/>
            <a:ext cx="2534584" cy="2206273"/>
          </a:xfrm>
          <a:prstGeom prst="rect">
            <a:avLst/>
          </a:prstGeom>
        </p:spPr>
        <p:txBody>
          <a:bodyPr spcFirstLastPara="0" lIns="145150" tIns="145150" rIns="145150" bIns="0" anchor="t"/>
          <a:lstStyle/>
          <a:p>
            <a:pPr algn="ctr" hangingPunct="0">
              <a:lnSpc>
                <a:spcPct val="116667"/>
              </a:lnSpc>
            </a:pPr>
            <a:r>
              <a:rPr sz="1829" dirty="0">
                <a:solidFill>
                  <a:srgbClr val="FFFFFF"/>
                </a:solidFill>
                <a:latin typeface="Lato"/>
                <a:ea typeface="+mn-ea"/>
                <a:cs typeface="Lato"/>
              </a:rPr>
              <a:t>We partner with</a:t>
            </a:r>
          </a:p>
          <a:p>
            <a:pPr algn="ctr" hangingPunct="0">
              <a:lnSpc>
                <a:spcPct val="116667"/>
              </a:lnSpc>
            </a:pPr>
            <a:r>
              <a:rPr sz="1829" dirty="0">
                <a:solidFill>
                  <a:schemeClr val="bg1"/>
                </a:solidFill>
                <a:latin typeface="Lato"/>
                <a:ea typeface="+mn-ea"/>
                <a:cs typeface="Lato"/>
              </a:rPr>
              <a:t> </a:t>
            </a:r>
            <a:r>
              <a:rPr sz="1829" dirty="0">
                <a:solidFill>
                  <a:schemeClr val="bg1"/>
                </a:solidFill>
                <a:latin typeface="Lato"/>
                <a:ea typeface="+mn-ea"/>
                <a:cs typeface="Lato"/>
                <a:hlinkClick r:id="rId13">
                  <a:extLst>
                    <a:ext uri="{A12FA001-AC4F-418D-AE19-62706E023703}">
                      <ahyp:hlinkClr xmlns:ahyp="http://schemas.microsoft.com/office/drawing/2018/hyperlinkcolor" xmlns="" val="tx"/>
                    </a:ext>
                  </a:extLst>
                </a:hlinkClick>
              </a:rPr>
              <a:t>FSA Store</a:t>
            </a:r>
            <a:r>
              <a:rPr sz="1829" dirty="0">
                <a:solidFill>
                  <a:schemeClr val="bg1"/>
                </a:solidFill>
                <a:latin typeface="Lato"/>
                <a:ea typeface="+mn-ea"/>
                <a:cs typeface="Lato"/>
              </a:rPr>
              <a:t> </a:t>
            </a:r>
            <a:r>
              <a:rPr sz="1829" dirty="0">
                <a:solidFill>
                  <a:srgbClr val="FFFFFF"/>
                </a:solidFill>
                <a:latin typeface="Lato"/>
                <a:ea typeface="+mn-ea"/>
                <a:cs typeface="Lato"/>
              </a:rPr>
              <a:t>to offer a convenient resource for OTC and menstrual care products! </a:t>
            </a:r>
          </a:p>
        </p:txBody>
      </p:sp>
      <p:pic>
        <p:nvPicPr>
          <p:cNvPr id="21" name="fsa-store-fg"/>
          <p:cNvPicPr/>
          <p:nvPr/>
        </p:nvPicPr>
        <p:blipFill rotWithShape="1">
          <a:blip r:embed="rId14"/>
          <a:stretch>
            <a:fillRect/>
          </a:stretch>
        </p:blipFill>
        <p:spPr>
          <a:xfrm>
            <a:off x="10667928" y="2847975"/>
            <a:ext cx="1496947" cy="1048457"/>
          </a:xfrm>
          <a:prstGeom prst="rect">
            <a:avLst/>
          </a:prstGeom>
        </p:spPr>
      </p:pic>
      <p:sp>
        <p:nvSpPr>
          <p:cNvPr id="22" name="Rectangle 21">
            <a:extLst>
              <a:ext uri="{FF2B5EF4-FFF2-40B4-BE49-F238E27FC236}">
                <a16:creationId xmlns:a16="http://schemas.microsoft.com/office/drawing/2014/main" xmlns="" id="{145DFE5B-6E37-4215-8134-7AD01A4A84A0}"/>
              </a:ext>
            </a:extLst>
          </p:cNvPr>
          <p:cNvSpPr/>
          <p:nvPr/>
        </p:nvSpPr>
        <p:spPr>
          <a:xfrm>
            <a:off x="943134" y="6525181"/>
            <a:ext cx="8964083" cy="723900"/>
          </a:xfrm>
          <a:prstGeom prst="rect">
            <a:avLst/>
          </a:prstGeom>
        </p:spPr>
        <p:txBody>
          <a:bodyPr spcFirstLastPara="0" lIns="95250" tIns="95250" rIns="95250" bIns="0" anchor="t"/>
          <a:lstStyle/>
          <a:p>
            <a:pPr marL="0" marR="0">
              <a:spcBef>
                <a:spcPts val="0"/>
              </a:spcBef>
              <a:spcAft>
                <a:spcPts val="0"/>
              </a:spcAft>
            </a:pPr>
            <a:r>
              <a:rPr lang="en-US" sz="1400" i="1" dirty="0">
                <a:effectLst/>
                <a:latin typeface="Lato" panose="020F0502020204030203" pitchFamily="34" charset="0"/>
                <a:ea typeface="Lato" panose="020F0502020204030203" pitchFamily="34" charset="0"/>
                <a:cs typeface="Lato" panose="020F0502020204030203" pitchFamily="34" charset="0"/>
              </a:rPr>
              <a:t> *If you participated in a Limited FSA due to enrollment in a Health Savings Account (HSA), expense eligibility is limited to dental and vision services only. OTC and Menstrual Care will not qualify for reimbursement in that case.</a:t>
            </a:r>
          </a:p>
        </p:txBody>
      </p:sp>
    </p:spTree>
    <p:extLst>
      <p:ext uri="{BB962C8B-B14F-4D97-AF65-F5344CB8AC3E}">
        <p14:creationId xmlns:p14="http://schemas.microsoft.com/office/powerpoint/2010/main" val="393002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BFF"/>
        </a:solidFill>
        <a:effectLst/>
      </p:bgPr>
    </p:bg>
    <p:spTree>
      <p:nvGrpSpPr>
        <p:cNvPr id="1" name="Health Care FSA Savings Example"/>
        <p:cNvGrpSpPr/>
        <p:nvPr/>
      </p:nvGrpSpPr>
      <p:grpSpPr>
        <a:xfrm>
          <a:off x="0" y="0"/>
          <a:ext cx="0" cy="0"/>
          <a:chOff x="0" y="0"/>
          <a:chExt cx="0" cy="0"/>
        </a:xfrm>
      </p:grpSpPr>
      <p:pic>
        <p:nvPicPr>
          <p:cNvPr id="2" name="StrokeCircle"/>
          <p:cNvPicPr/>
          <p:nvPr/>
        </p:nvPicPr>
        <p:blipFill rotWithShape="1">
          <a:blip r:embed="rId3"/>
          <a:stretch>
            <a:fillRect/>
          </a:stretch>
        </p:blipFill>
        <p:spPr>
          <a:xfrm>
            <a:off x="9687611" y="304800"/>
            <a:ext cx="2206084" cy="2097011"/>
          </a:xfrm>
          <a:prstGeom prst="rect">
            <a:avLst/>
          </a:prstGeom>
        </p:spPr>
      </p:pic>
      <p:pic>
        <p:nvPicPr>
          <p:cNvPr id="3" name="Shape-8"/>
          <p:cNvPicPr/>
          <p:nvPr/>
        </p:nvPicPr>
        <p:blipFill rotWithShape="1">
          <a:blip r:embed="rId4"/>
          <a:stretch>
            <a:fillRect/>
          </a:stretch>
        </p:blipFill>
        <p:spPr>
          <a:xfrm>
            <a:off x="11390" y="200025"/>
            <a:ext cx="9825975" cy="1293412"/>
          </a:xfrm>
          <a:prstGeom prst="rect">
            <a:avLst/>
          </a:prstGeom>
        </p:spPr>
      </p:pic>
      <p:pic>
        <p:nvPicPr>
          <p:cNvPr id="4" name="Shape-8"/>
          <p:cNvPicPr/>
          <p:nvPr/>
        </p:nvPicPr>
        <p:blipFill rotWithShape="1">
          <a:blip r:embed="rId5"/>
          <a:stretch>
            <a:fillRect/>
          </a:stretch>
        </p:blipFill>
        <p:spPr>
          <a:xfrm>
            <a:off x="8965888" y="466725"/>
            <a:ext cx="4068573" cy="1032243"/>
          </a:xfrm>
          <a:prstGeom prst="rect">
            <a:avLst/>
          </a:prstGeom>
        </p:spPr>
      </p:pic>
      <p:pic>
        <p:nvPicPr>
          <p:cNvPr id="5" name="Shape6"/>
          <p:cNvPicPr/>
          <p:nvPr/>
        </p:nvPicPr>
        <p:blipFill rotWithShape="1">
          <a:blip r:embed="rId6"/>
          <a:stretch>
            <a:fillRect/>
          </a:stretch>
        </p:blipFill>
        <p:spPr>
          <a:xfrm>
            <a:off x="10716" y="10650"/>
            <a:ext cx="13017500" cy="1386417"/>
          </a:xfrm>
          <a:prstGeom prst="rect">
            <a:avLst/>
          </a:prstGeom>
        </p:spPr>
      </p:pic>
      <p:pic>
        <p:nvPicPr>
          <p:cNvPr id="6" name="StrokeCircle"/>
          <p:cNvPicPr/>
          <p:nvPr/>
        </p:nvPicPr>
        <p:blipFill rotWithShape="1">
          <a:blip r:embed="rId7"/>
          <a:stretch>
            <a:fillRect/>
          </a:stretch>
        </p:blipFill>
        <p:spPr>
          <a:xfrm>
            <a:off x="9765279" y="295275"/>
            <a:ext cx="2064450" cy="1984352"/>
          </a:xfrm>
          <a:prstGeom prst="rect">
            <a:avLst/>
          </a:prstGeom>
        </p:spPr>
      </p:pic>
      <p:pic>
        <p:nvPicPr>
          <p:cNvPr id="7" name="Logo_Mark.png"/>
          <p:cNvPicPr/>
          <p:nvPr/>
        </p:nvPicPr>
        <p:blipFill rotWithShape="1">
          <a:blip r:embed="rId8"/>
          <a:stretch>
            <a:fillRect/>
          </a:stretch>
        </p:blipFill>
        <p:spPr>
          <a:xfrm>
            <a:off x="10070079" y="533400"/>
            <a:ext cx="1505384" cy="1505384"/>
          </a:xfrm>
          <a:prstGeom prst="rect">
            <a:avLst/>
          </a:prstGeom>
        </p:spPr>
      </p:pic>
      <p:pic>
        <p:nvPicPr>
          <p:cNvPr id="8" name="Shape-8"/>
          <p:cNvPicPr/>
          <p:nvPr/>
        </p:nvPicPr>
        <p:blipFill rotWithShape="1">
          <a:blip r:embed="rId9"/>
          <a:stretch>
            <a:fillRect/>
          </a:stretch>
        </p:blipFill>
        <p:spPr>
          <a:xfrm>
            <a:off x="0" y="628650"/>
            <a:ext cx="13097027" cy="859978"/>
          </a:xfrm>
          <a:prstGeom prst="rect">
            <a:avLst/>
          </a:prstGeom>
        </p:spPr>
      </p:pic>
      <p:sp>
        <p:nvSpPr>
          <p:cNvPr id="9" name="title copy"/>
          <p:cNvSpPr/>
          <p:nvPr/>
        </p:nvSpPr>
        <p:spPr>
          <a:xfrm>
            <a:off x="838200" y="704850"/>
            <a:ext cx="12607976" cy="514350"/>
          </a:xfrm>
          <a:prstGeom prst="rect">
            <a:avLst/>
          </a:prstGeom>
        </p:spPr>
        <p:txBody>
          <a:bodyPr spcFirstLastPara="0" lIns="0" tIns="0" rIns="0" bIns="0" anchor="t"/>
          <a:lstStyle/>
          <a:p>
            <a:pPr algn="l" hangingPunct="0">
              <a:lnSpc>
                <a:spcPct val="75000"/>
              </a:lnSpc>
              <a:spcBef>
                <a:spcPct val="10000"/>
              </a:spcBef>
            </a:pPr>
            <a:r>
              <a:rPr sz="4500" b="1">
                <a:solidFill>
                  <a:srgbClr val="FFFFFF"/>
                </a:solidFill>
                <a:latin typeface="Lato"/>
                <a:ea typeface="+mn-ea"/>
                <a:cs typeface="Lato"/>
              </a:rPr>
              <a:t>Health Care FSA Savings Example</a:t>
            </a:r>
          </a:p>
        </p:txBody>
      </p:sp>
      <p:pic>
        <p:nvPicPr>
          <p:cNvPr id="10" name="Table 1"/>
          <p:cNvPicPr/>
          <p:nvPr/>
        </p:nvPicPr>
        <p:blipFill rotWithShape="1">
          <a:blip r:embed="rId10"/>
          <a:stretch>
            <a:fillRect/>
          </a:stretch>
        </p:blipFill>
        <p:spPr>
          <a:xfrm>
            <a:off x="838200" y="1682812"/>
            <a:ext cx="7121525" cy="4733925"/>
          </a:xfrm>
          <a:prstGeom prst="rect">
            <a:avLst/>
          </a:prstGeom>
        </p:spPr>
      </p:pic>
      <p:pic>
        <p:nvPicPr>
          <p:cNvPr id="11" name="Shape-1"/>
          <p:cNvPicPr/>
          <p:nvPr/>
        </p:nvPicPr>
        <p:blipFill rotWithShape="1">
          <a:blip r:embed="rId11"/>
          <a:stretch>
            <a:fillRect/>
          </a:stretch>
        </p:blipFill>
        <p:spPr>
          <a:xfrm>
            <a:off x="9165299" y="2709400"/>
            <a:ext cx="3418417" cy="3291417"/>
          </a:xfrm>
          <a:prstGeom prst="rect">
            <a:avLst/>
          </a:prstGeom>
        </p:spPr>
      </p:pic>
      <p:pic>
        <p:nvPicPr>
          <p:cNvPr id="12" name="BusinessOutline30"/>
          <p:cNvPicPr/>
          <p:nvPr/>
        </p:nvPicPr>
        <p:blipFill rotWithShape="1">
          <a:blip r:embed="rId12"/>
          <a:stretch>
            <a:fillRect/>
          </a:stretch>
        </p:blipFill>
        <p:spPr>
          <a:xfrm rot="880099">
            <a:off x="11581900" y="3048000"/>
            <a:ext cx="500611" cy="610501"/>
          </a:xfrm>
          <a:prstGeom prst="rect">
            <a:avLst/>
          </a:prstGeom>
        </p:spPr>
      </p:pic>
      <p:sp>
        <p:nvSpPr>
          <p:cNvPr id="13" name="Rectangle 12"/>
          <p:cNvSpPr/>
          <p:nvPr/>
        </p:nvSpPr>
        <p:spPr>
          <a:xfrm>
            <a:off x="9370664" y="3067050"/>
            <a:ext cx="3026416" cy="2590800"/>
          </a:xfrm>
          <a:prstGeom prst="rect">
            <a:avLst/>
          </a:prstGeom>
        </p:spPr>
        <p:txBody>
          <a:bodyPr spcFirstLastPara="0" lIns="95250" tIns="95250" rIns="95250" bIns="0" anchor="t"/>
          <a:lstStyle/>
          <a:p>
            <a:pPr algn="l" hangingPunct="0">
              <a:lnSpc>
                <a:spcPct val="100000"/>
              </a:lnSpc>
            </a:pPr>
            <a:r>
              <a:rPr sz="2250" dirty="0">
                <a:solidFill>
                  <a:srgbClr val="FFFFFF"/>
                </a:solidFill>
                <a:latin typeface="Lato"/>
                <a:ea typeface="+mn-ea"/>
                <a:cs typeface="Lato"/>
              </a:rPr>
              <a:t>Did You Know?</a:t>
            </a:r>
          </a:p>
          <a:p>
            <a:pPr algn="l" hangingPunct="0">
              <a:lnSpc>
                <a:spcPct val="100000"/>
              </a:lnSpc>
            </a:pPr>
            <a:endParaRPr sz="2250" dirty="0">
              <a:solidFill>
                <a:srgbClr val="FFFFFF"/>
              </a:solidFill>
              <a:latin typeface="Lato"/>
              <a:ea typeface="+mn-ea"/>
              <a:cs typeface="Lato"/>
            </a:endParaRPr>
          </a:p>
          <a:p>
            <a:pPr algn="l" hangingPunct="0">
              <a:lnSpc>
                <a:spcPct val="100000"/>
              </a:lnSpc>
            </a:pPr>
            <a:r>
              <a:rPr sz="2250" dirty="0">
                <a:solidFill>
                  <a:srgbClr val="FFFFFF"/>
                </a:solidFill>
                <a:latin typeface="Lato"/>
                <a:ea typeface="+mn-ea"/>
                <a:cs typeface="Lato"/>
              </a:rPr>
              <a:t>You can find budgeting tools and </a:t>
            </a:r>
            <a:r>
              <a:rPr sz="2250" dirty="0">
                <a:solidFill>
                  <a:schemeClr val="bg1"/>
                </a:solidFill>
                <a:latin typeface="Lato"/>
                <a:ea typeface="+mn-ea"/>
                <a:cs typeface="Lato"/>
                <a:hlinkClick r:id="rId13">
                  <a:extLst>
                    <a:ext uri="{A12FA001-AC4F-418D-AE19-62706E023703}">
                      <ahyp:hlinkClr xmlns:ahyp="http://schemas.microsoft.com/office/drawing/2018/hyperlinkcolor" xmlns="" val="tx"/>
                    </a:ext>
                  </a:extLst>
                </a:hlinkClick>
              </a:rPr>
              <a:t>savings calculators</a:t>
            </a:r>
            <a:r>
              <a:rPr sz="2250" dirty="0">
                <a:solidFill>
                  <a:schemeClr val="bg1"/>
                </a:solidFill>
                <a:latin typeface="Lato"/>
                <a:ea typeface="+mn-ea"/>
                <a:cs typeface="Lato"/>
              </a:rPr>
              <a:t> </a:t>
            </a:r>
            <a:r>
              <a:rPr sz="2250" dirty="0">
                <a:solidFill>
                  <a:srgbClr val="FFFFFF"/>
                </a:solidFill>
                <a:latin typeface="Lato"/>
                <a:ea typeface="+mn-ea"/>
                <a:cs typeface="Lato"/>
              </a:rPr>
              <a:t>on the Resource Library at flores247.com!</a:t>
            </a:r>
          </a:p>
        </p:txBody>
      </p:sp>
      <p:sp>
        <p:nvSpPr>
          <p:cNvPr id="14" name="Rectangle 13"/>
          <p:cNvSpPr/>
          <p:nvPr/>
        </p:nvSpPr>
        <p:spPr>
          <a:xfrm>
            <a:off x="838200" y="6416737"/>
            <a:ext cx="2989296" cy="390525"/>
          </a:xfrm>
          <a:prstGeom prst="rect">
            <a:avLst/>
          </a:prstGeom>
        </p:spPr>
        <p:txBody>
          <a:bodyPr spcFirstLastPara="0" lIns="95250" tIns="95250" rIns="95250" bIns="0" anchor="t"/>
          <a:lstStyle/>
          <a:p>
            <a:pPr algn="l" hangingPunct="0">
              <a:lnSpc>
                <a:spcPct val="100000"/>
              </a:lnSpc>
            </a:pPr>
            <a:r>
              <a:rPr sz="1350" i="1" dirty="0">
                <a:solidFill>
                  <a:srgbClr val="0D1B2A"/>
                </a:solidFill>
                <a:latin typeface="Lato"/>
                <a:ea typeface="+mn-ea"/>
                <a:cs typeface="Lato"/>
              </a:rPr>
              <a:t>*Assumes 30% tax rate.</a:t>
            </a:r>
          </a:p>
        </p:txBody>
      </p:sp>
      <p:sp>
        <p:nvSpPr>
          <p:cNvPr id="15" name="Rectangle 14">
            <a:extLst>
              <a:ext uri="{FF2B5EF4-FFF2-40B4-BE49-F238E27FC236}">
                <a16:creationId xmlns:a16="http://schemas.microsoft.com/office/drawing/2014/main" xmlns="" id="{F77077B1-8379-4FC9-BA8D-57343F19CC03}"/>
              </a:ext>
            </a:extLst>
          </p:cNvPr>
          <p:cNvSpPr/>
          <p:nvPr/>
        </p:nvSpPr>
        <p:spPr>
          <a:xfrm>
            <a:off x="838200" y="6667277"/>
            <a:ext cx="7422222" cy="723900"/>
          </a:xfrm>
          <a:prstGeom prst="rect">
            <a:avLst/>
          </a:prstGeom>
        </p:spPr>
        <p:txBody>
          <a:bodyPr spcFirstLastPara="0" lIns="95250" tIns="95250" rIns="95250" bIns="0" anchor="t"/>
          <a:lstStyle/>
          <a:p>
            <a:pPr marL="0" marR="0">
              <a:spcBef>
                <a:spcPts val="0"/>
              </a:spcBef>
              <a:spcAft>
                <a:spcPts val="0"/>
              </a:spcAft>
            </a:pPr>
            <a:r>
              <a:rPr lang="en-US" sz="1400" i="1" dirty="0">
                <a:effectLst/>
                <a:latin typeface="Lato" panose="020F0502020204030203" pitchFamily="34" charset="0"/>
                <a:ea typeface="Lato" panose="020F0502020204030203" pitchFamily="34" charset="0"/>
                <a:cs typeface="Lato" panose="020F0502020204030203" pitchFamily="34" charset="0"/>
              </a:rPr>
              <a:t> **If you participated in a Limited FSA due to enrollment in a Health Savings Account (HSA), expense eligibility is limited to dental and vision services only. </a:t>
            </a:r>
          </a:p>
        </p:txBody>
      </p:sp>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BFF"/>
        </a:solidFill>
        <a:effectLst/>
      </p:bgPr>
    </p:bg>
    <p:spTree>
      <p:nvGrpSpPr>
        <p:cNvPr id="1" name="2022 LFSA  no min"/>
        <p:cNvGrpSpPr/>
        <p:nvPr/>
      </p:nvGrpSpPr>
      <p:grpSpPr>
        <a:xfrm>
          <a:off x="0" y="0"/>
          <a:ext cx="0" cy="0"/>
          <a:chOff x="0" y="0"/>
          <a:chExt cx="0" cy="0"/>
        </a:xfrm>
      </p:grpSpPr>
      <p:pic>
        <p:nvPicPr>
          <p:cNvPr id="2" name="Shape6"/>
          <p:cNvPicPr/>
          <p:nvPr/>
        </p:nvPicPr>
        <p:blipFill rotWithShape="1">
          <a:blip r:embed="rId3"/>
          <a:stretch>
            <a:fillRect/>
          </a:stretch>
        </p:blipFill>
        <p:spPr>
          <a:xfrm>
            <a:off x="9839325" y="2975612"/>
            <a:ext cx="3044090" cy="4236105"/>
          </a:xfrm>
          <a:prstGeom prst="rect">
            <a:avLst/>
          </a:prstGeom>
        </p:spPr>
      </p:pic>
      <p:pic>
        <p:nvPicPr>
          <p:cNvPr id="3" name="Shape-8"/>
          <p:cNvPicPr/>
          <p:nvPr/>
        </p:nvPicPr>
        <p:blipFill rotWithShape="1">
          <a:blip r:embed="rId4"/>
          <a:stretch>
            <a:fillRect/>
          </a:stretch>
        </p:blipFill>
        <p:spPr>
          <a:xfrm>
            <a:off x="5543550" y="1000125"/>
            <a:ext cx="7378552" cy="1184801"/>
          </a:xfrm>
          <a:prstGeom prst="rect">
            <a:avLst/>
          </a:prstGeom>
        </p:spPr>
      </p:pic>
      <p:sp>
        <p:nvSpPr>
          <p:cNvPr id="4" name="title copy"/>
          <p:cNvSpPr/>
          <p:nvPr/>
        </p:nvSpPr>
        <p:spPr>
          <a:xfrm>
            <a:off x="5695950" y="2981325"/>
            <a:ext cx="4343400" cy="1895475"/>
          </a:xfrm>
          <a:prstGeom prst="rect">
            <a:avLst/>
          </a:prstGeom>
        </p:spPr>
        <p:txBody>
          <a:bodyPr spcFirstLastPara="0" lIns="0" tIns="0" rIns="0" bIns="0" anchor="t"/>
          <a:lstStyle/>
          <a:p>
            <a:pPr algn="l" hangingPunct="0">
              <a:lnSpc>
                <a:spcPct val="108333"/>
              </a:lnSpc>
            </a:pPr>
            <a:endParaRPr/>
          </a:p>
          <a:p>
            <a:pPr algn="l" hangingPunct="0">
              <a:lnSpc>
                <a:spcPct val="108333"/>
              </a:lnSpc>
            </a:pPr>
            <a:r>
              <a:rPr sz="2250" b="1">
                <a:solidFill>
                  <a:srgbClr val="24588D"/>
                </a:solidFill>
                <a:latin typeface="Lato"/>
                <a:ea typeface="+mn-ea"/>
                <a:cs typeface="Lato"/>
              </a:rPr>
              <a:t>Eligible expenses include</a:t>
            </a:r>
            <a:r>
              <a:rPr sz="2250" b="1">
                <a:solidFill>
                  <a:srgbClr val="272424"/>
                </a:solidFill>
                <a:latin typeface="Lato"/>
                <a:ea typeface="+mn-ea"/>
                <a:cs typeface="Lato"/>
              </a:rPr>
              <a:t>:</a:t>
            </a:r>
            <a:r>
              <a:rPr sz="2250">
                <a:solidFill>
                  <a:srgbClr val="0D1B2A"/>
                </a:solidFill>
                <a:latin typeface="Lato"/>
                <a:ea typeface="+mn-ea"/>
                <a:cs typeface="Lato"/>
              </a:rPr>
              <a:t> </a:t>
            </a:r>
          </a:p>
          <a:p>
            <a:pPr marL="285750" indent="-285750" algn="l" hangingPunct="0">
              <a:lnSpc>
                <a:spcPct val="108333"/>
              </a:lnSpc>
              <a:buClr>
                <a:srgbClr val="0D1B2A"/>
              </a:buClr>
              <a:buFont typeface="Courier New" panose="020B0604020202020204" pitchFamily="34" charset="0"/>
              <a:buChar char="o"/>
            </a:pPr>
            <a:r>
              <a:rPr sz="2250">
                <a:solidFill>
                  <a:srgbClr val="0D1B2A"/>
                </a:solidFill>
                <a:latin typeface="Lato"/>
                <a:ea typeface="+mn-ea"/>
                <a:cs typeface="Lato"/>
              </a:rPr>
              <a:t>Vision Services</a:t>
            </a:r>
          </a:p>
          <a:p>
            <a:pPr marL="285750" indent="-285750" algn="l" hangingPunct="0">
              <a:lnSpc>
                <a:spcPct val="108333"/>
              </a:lnSpc>
              <a:buClr>
                <a:srgbClr val="0D1B2A"/>
              </a:buClr>
              <a:buFont typeface="Courier New" panose="020B0604020202020204" pitchFamily="34" charset="0"/>
              <a:buChar char="o"/>
            </a:pPr>
            <a:r>
              <a:rPr sz="2250">
                <a:solidFill>
                  <a:srgbClr val="0D1B2A"/>
                </a:solidFill>
                <a:latin typeface="Lato"/>
                <a:ea typeface="+mn-ea"/>
                <a:cs typeface="Lato"/>
              </a:rPr>
              <a:t>Orthodontia payments</a:t>
            </a:r>
          </a:p>
          <a:p>
            <a:pPr marL="285750" indent="-285750" algn="l" hangingPunct="0">
              <a:lnSpc>
                <a:spcPct val="108333"/>
              </a:lnSpc>
              <a:buClr>
                <a:srgbClr val="0D1B2A"/>
              </a:buClr>
              <a:buFont typeface="Courier New" panose="020B0604020202020204" pitchFamily="34" charset="0"/>
              <a:buChar char="o"/>
            </a:pPr>
            <a:r>
              <a:rPr sz="2250">
                <a:solidFill>
                  <a:srgbClr val="0D1B2A"/>
                </a:solidFill>
                <a:latin typeface="Lato"/>
                <a:ea typeface="+mn-ea"/>
                <a:cs typeface="Lato"/>
              </a:rPr>
              <a:t>Dental Services</a:t>
            </a:r>
          </a:p>
        </p:txBody>
      </p:sp>
      <p:sp>
        <p:nvSpPr>
          <p:cNvPr id="5" name="title copy"/>
          <p:cNvSpPr/>
          <p:nvPr/>
        </p:nvSpPr>
        <p:spPr>
          <a:xfrm>
            <a:off x="5629275" y="333375"/>
            <a:ext cx="8039100" cy="409575"/>
          </a:xfrm>
          <a:prstGeom prst="rect">
            <a:avLst/>
          </a:prstGeom>
        </p:spPr>
        <p:txBody>
          <a:bodyPr spcFirstLastPara="0" lIns="0" tIns="0" rIns="0" bIns="0" anchor="t"/>
          <a:lstStyle/>
          <a:p>
            <a:pPr algn="l" hangingPunct="0">
              <a:lnSpc>
                <a:spcPct val="75000"/>
              </a:lnSpc>
              <a:spcBef>
                <a:spcPct val="10000"/>
              </a:spcBef>
            </a:pPr>
            <a:r>
              <a:rPr sz="3600" b="1">
                <a:solidFill>
                  <a:srgbClr val="329BCE"/>
                </a:solidFill>
                <a:latin typeface="Lato"/>
                <a:ea typeface="+mn-ea"/>
                <a:cs typeface="Lato"/>
              </a:rPr>
              <a:t>Limited Health Care FSA Plan Basics</a:t>
            </a:r>
          </a:p>
        </p:txBody>
      </p:sp>
      <p:sp>
        <p:nvSpPr>
          <p:cNvPr id="6" name="Body text"/>
          <p:cNvSpPr/>
          <p:nvPr/>
        </p:nvSpPr>
        <p:spPr>
          <a:xfrm>
            <a:off x="5619750" y="2162175"/>
            <a:ext cx="7162800" cy="1190625"/>
          </a:xfrm>
          <a:prstGeom prst="rect">
            <a:avLst/>
          </a:prstGeom>
        </p:spPr>
        <p:txBody>
          <a:bodyPr spcFirstLastPara="0" lIns="95250" tIns="95250" rIns="95250" bIns="0" anchor="t"/>
          <a:lstStyle/>
          <a:p>
            <a:pPr algn="l" hangingPunct="0">
              <a:lnSpc>
                <a:spcPct val="100000"/>
              </a:lnSpc>
            </a:pPr>
            <a:r>
              <a:rPr sz="1350" i="1" dirty="0">
                <a:solidFill>
                  <a:srgbClr val="0D1B2A"/>
                </a:solidFill>
                <a:latin typeface="Lato"/>
                <a:ea typeface="+mn-ea"/>
                <a:cs typeface="Lato"/>
              </a:rPr>
              <a:t>*If you enroll in FSA after 1/1/202</a:t>
            </a:r>
            <a:r>
              <a:rPr lang="en-US" sz="1350" i="1" dirty="0">
                <a:solidFill>
                  <a:srgbClr val="0D1B2A"/>
                </a:solidFill>
                <a:latin typeface="Lato"/>
                <a:cs typeface="Lato"/>
              </a:rPr>
              <a:t>4</a:t>
            </a:r>
            <a:r>
              <a:rPr sz="1350" i="1" dirty="0">
                <a:solidFill>
                  <a:srgbClr val="0D1B2A"/>
                </a:solidFill>
                <a:latin typeface="Lato"/>
                <a:ea typeface="+mn-ea"/>
                <a:cs typeface="Lato"/>
              </a:rPr>
              <a:t>, your Limited Health Care FSA balance will be available on your benefit effective date. Expenses must be incurred in the Plan Year while you are participating in the plan to be eligible for reimbursement. </a:t>
            </a:r>
          </a:p>
          <a:p>
            <a:pPr algn="l" hangingPunct="0">
              <a:lnSpc>
                <a:spcPct val="100000"/>
              </a:lnSpc>
            </a:pPr>
            <a:r>
              <a:rPr sz="1350" dirty="0">
                <a:solidFill>
                  <a:srgbClr val="0D1B2A"/>
                </a:solidFill>
                <a:latin typeface="Lato"/>
                <a:ea typeface="+mn-ea"/>
                <a:cs typeface="Lato"/>
              </a:rPr>
              <a:t> </a:t>
            </a:r>
          </a:p>
          <a:p>
            <a:pPr algn="l" hangingPunct="0">
              <a:lnSpc>
                <a:spcPct val="100000"/>
              </a:lnSpc>
            </a:pPr>
            <a:endParaRPr sz="1350" dirty="0">
              <a:solidFill>
                <a:srgbClr val="0D1B2A"/>
              </a:solidFill>
              <a:latin typeface="Lato"/>
              <a:ea typeface="+mn-ea"/>
              <a:cs typeface="Lato"/>
            </a:endParaRPr>
          </a:p>
        </p:txBody>
      </p:sp>
      <p:sp>
        <p:nvSpPr>
          <p:cNvPr id="7" name="Body text"/>
          <p:cNvSpPr/>
          <p:nvPr/>
        </p:nvSpPr>
        <p:spPr>
          <a:xfrm>
            <a:off x="8267700" y="1028700"/>
            <a:ext cx="4848225" cy="1009650"/>
          </a:xfrm>
          <a:prstGeom prst="rect">
            <a:avLst/>
          </a:prstGeom>
        </p:spPr>
        <p:txBody>
          <a:bodyPr spcFirstLastPara="0" lIns="95250" tIns="95250" rIns="95250" bIns="0" anchor="t"/>
          <a:lstStyle/>
          <a:p>
            <a:pPr algn="ctr" hangingPunct="0">
              <a:lnSpc>
                <a:spcPct val="100000"/>
              </a:lnSpc>
            </a:pPr>
            <a:r>
              <a:rPr sz="2700" b="1" dirty="0">
                <a:solidFill>
                  <a:srgbClr val="FFFFFB"/>
                </a:solidFill>
                <a:latin typeface="Lato"/>
                <a:ea typeface="+mn-ea"/>
                <a:cs typeface="Lato"/>
              </a:rPr>
              <a:t>FSA Plan Year:   </a:t>
            </a:r>
          </a:p>
          <a:p>
            <a:pPr algn="ctr" hangingPunct="0">
              <a:lnSpc>
                <a:spcPct val="100000"/>
              </a:lnSpc>
            </a:pPr>
            <a:r>
              <a:rPr lang="en-US" sz="2700" b="1" dirty="0">
                <a:solidFill>
                  <a:srgbClr val="FFFFFB"/>
                </a:solidFill>
                <a:latin typeface="Lato"/>
                <a:ea typeface="+mn-ea"/>
                <a:cs typeface="Lato"/>
              </a:rPr>
              <a:t>1</a:t>
            </a:r>
            <a:r>
              <a:rPr sz="2700" b="1" dirty="0">
                <a:solidFill>
                  <a:srgbClr val="FFFFFB"/>
                </a:solidFill>
                <a:latin typeface="Lato"/>
                <a:ea typeface="+mn-ea"/>
                <a:cs typeface="Lato"/>
              </a:rPr>
              <a:t>/1/202</a:t>
            </a:r>
            <a:r>
              <a:rPr lang="en-US" sz="2700" b="1" dirty="0">
                <a:solidFill>
                  <a:srgbClr val="FFFFFB"/>
                </a:solidFill>
                <a:latin typeface="Lato"/>
                <a:cs typeface="Lato"/>
              </a:rPr>
              <a:t>4</a:t>
            </a:r>
            <a:r>
              <a:rPr sz="2700" b="1" dirty="0">
                <a:solidFill>
                  <a:srgbClr val="FFFFFB"/>
                </a:solidFill>
                <a:latin typeface="Lato"/>
                <a:ea typeface="+mn-ea"/>
                <a:cs typeface="Lato"/>
              </a:rPr>
              <a:t> -</a:t>
            </a:r>
            <a:r>
              <a:rPr lang="en-US" sz="2700" b="1" dirty="0">
                <a:solidFill>
                  <a:srgbClr val="FFFFFB"/>
                </a:solidFill>
                <a:latin typeface="Lato"/>
                <a:cs typeface="Lato"/>
              </a:rPr>
              <a:t>12/31</a:t>
            </a:r>
            <a:r>
              <a:rPr sz="2700" b="1" dirty="0">
                <a:solidFill>
                  <a:srgbClr val="FFFFFB"/>
                </a:solidFill>
                <a:latin typeface="Lato"/>
                <a:ea typeface="+mn-ea"/>
                <a:cs typeface="Lato"/>
              </a:rPr>
              <a:t>/202</a:t>
            </a:r>
            <a:r>
              <a:rPr lang="en-US" sz="2700" b="1" dirty="0">
                <a:solidFill>
                  <a:srgbClr val="FFFFFB"/>
                </a:solidFill>
                <a:latin typeface="Lato"/>
                <a:ea typeface="+mn-ea"/>
                <a:cs typeface="Lato"/>
              </a:rPr>
              <a:t>4</a:t>
            </a:r>
            <a:endParaRPr sz="2700" b="1" dirty="0">
              <a:solidFill>
                <a:srgbClr val="FFFFFB"/>
              </a:solidFill>
              <a:latin typeface="Lato"/>
              <a:ea typeface="+mn-ea"/>
              <a:cs typeface="Lato"/>
            </a:endParaRPr>
          </a:p>
        </p:txBody>
      </p:sp>
      <p:sp>
        <p:nvSpPr>
          <p:cNvPr id="8" name="Body text"/>
          <p:cNvSpPr/>
          <p:nvPr/>
        </p:nvSpPr>
        <p:spPr>
          <a:xfrm>
            <a:off x="5457825" y="1028700"/>
            <a:ext cx="3629025" cy="1009650"/>
          </a:xfrm>
          <a:prstGeom prst="rect">
            <a:avLst/>
          </a:prstGeom>
        </p:spPr>
        <p:txBody>
          <a:bodyPr spcFirstLastPara="0" lIns="95250" tIns="95250" rIns="95250" bIns="0" anchor="t"/>
          <a:lstStyle/>
          <a:p>
            <a:pPr algn="ctr" hangingPunct="0">
              <a:lnSpc>
                <a:spcPct val="100000"/>
              </a:lnSpc>
            </a:pPr>
            <a:r>
              <a:rPr sz="2700" b="1" dirty="0">
                <a:solidFill>
                  <a:srgbClr val="FFFFFB"/>
                </a:solidFill>
                <a:latin typeface="Lato"/>
                <a:ea typeface="+mn-ea"/>
                <a:cs typeface="Lato"/>
              </a:rPr>
              <a:t>Contribution Limit: </a:t>
            </a:r>
          </a:p>
          <a:p>
            <a:pPr algn="ctr" hangingPunct="0">
              <a:lnSpc>
                <a:spcPct val="100000"/>
              </a:lnSpc>
            </a:pPr>
            <a:r>
              <a:rPr sz="2700" b="1" dirty="0">
                <a:solidFill>
                  <a:srgbClr val="FFFFFB"/>
                </a:solidFill>
                <a:latin typeface="Lato"/>
                <a:ea typeface="+mn-ea"/>
                <a:cs typeface="Lato"/>
              </a:rPr>
              <a:t> $</a:t>
            </a:r>
            <a:r>
              <a:rPr lang="en-US" sz="2700" b="1" dirty="0">
                <a:solidFill>
                  <a:srgbClr val="FFFFFB"/>
                </a:solidFill>
                <a:latin typeface="Lato"/>
                <a:ea typeface="+mn-ea"/>
                <a:cs typeface="Lato"/>
              </a:rPr>
              <a:t>3</a:t>
            </a:r>
            <a:r>
              <a:rPr lang="en-US" sz="2700" b="1" dirty="0">
                <a:solidFill>
                  <a:srgbClr val="FFFFFB"/>
                </a:solidFill>
                <a:latin typeface="Lato"/>
                <a:cs typeface="Lato"/>
              </a:rPr>
              <a:t>,050</a:t>
            </a:r>
            <a:r>
              <a:rPr sz="2700" b="1" dirty="0">
                <a:solidFill>
                  <a:srgbClr val="FFFFFB"/>
                </a:solidFill>
                <a:latin typeface="Lato"/>
                <a:ea typeface="+mn-ea"/>
                <a:cs typeface="Lato"/>
              </a:rPr>
              <a:t>   </a:t>
            </a:r>
            <a:endParaRPr sz="2700" b="1" dirty="0">
              <a:solidFill>
                <a:srgbClr val="FFFFFB"/>
              </a:solidFill>
              <a:latin typeface="Lato"/>
              <a:ea typeface="Lato"/>
              <a:cs typeface="Lato"/>
            </a:endParaRPr>
          </a:p>
        </p:txBody>
      </p:sp>
      <p:sp>
        <p:nvSpPr>
          <p:cNvPr id="9" name="title copy"/>
          <p:cNvSpPr/>
          <p:nvPr/>
        </p:nvSpPr>
        <p:spPr>
          <a:xfrm>
            <a:off x="10153650" y="3305175"/>
            <a:ext cx="2428875" cy="3543300"/>
          </a:xfrm>
          <a:prstGeom prst="rect">
            <a:avLst/>
          </a:prstGeom>
        </p:spPr>
        <p:txBody>
          <a:bodyPr spcFirstLastPara="0" lIns="0" tIns="0" rIns="0" bIns="0" anchor="t"/>
          <a:lstStyle/>
          <a:p>
            <a:pPr algn="l" hangingPunct="0">
              <a:lnSpc>
                <a:spcPct val="108333"/>
              </a:lnSpc>
            </a:pPr>
            <a:endParaRPr/>
          </a:p>
          <a:p>
            <a:pPr algn="l" hangingPunct="0">
              <a:lnSpc>
                <a:spcPct val="108333"/>
              </a:lnSpc>
            </a:pPr>
            <a:r>
              <a:rPr sz="1800" b="1">
                <a:solidFill>
                  <a:srgbClr val="FFFFFB"/>
                </a:solidFill>
                <a:latin typeface="Trebuchet MS"/>
                <a:ea typeface="+mn-ea"/>
                <a:cs typeface="Trebuchet MS"/>
              </a:rPr>
              <a:t>You can enroll in a Limited Health Care FSA only if you are enrolled in an HSA Qualified Health Plan with a Health Savings Account (HSA).</a:t>
            </a:r>
          </a:p>
          <a:p>
            <a:pPr algn="l" hangingPunct="0">
              <a:lnSpc>
                <a:spcPct val="108333"/>
              </a:lnSpc>
            </a:pPr>
            <a:r>
              <a:rPr sz="1800">
                <a:solidFill>
                  <a:srgbClr val="FFFFFB"/>
                </a:solidFill>
                <a:latin typeface="Trebuchet MS"/>
                <a:ea typeface="+mn-ea"/>
                <a:cs typeface="Trebuchet MS"/>
              </a:rPr>
              <a:t> </a:t>
            </a:r>
          </a:p>
          <a:p>
            <a:pPr algn="l" hangingPunct="0">
              <a:lnSpc>
                <a:spcPct val="108333"/>
              </a:lnSpc>
            </a:pPr>
            <a:endParaRPr sz="1800">
              <a:solidFill>
                <a:srgbClr val="FFFFFB"/>
              </a:solidFill>
              <a:latin typeface="Trebuchet MS"/>
              <a:ea typeface="+mn-ea"/>
              <a:cs typeface="Trebuchet MS"/>
            </a:endParaRPr>
          </a:p>
          <a:p>
            <a:pPr algn="l" hangingPunct="0">
              <a:lnSpc>
                <a:spcPct val="108333"/>
              </a:lnSpc>
            </a:pPr>
            <a:r>
              <a:rPr sz="1800" b="1">
                <a:solidFill>
                  <a:srgbClr val="FFFFFB"/>
                </a:solidFill>
                <a:latin typeface="Trebuchet MS"/>
                <a:ea typeface="+mn-ea"/>
                <a:cs typeface="Trebuchet MS"/>
              </a:rPr>
              <a:t> </a:t>
            </a:r>
          </a:p>
          <a:p>
            <a:pPr algn="l" hangingPunct="0">
              <a:lnSpc>
                <a:spcPct val="108333"/>
              </a:lnSpc>
            </a:pPr>
            <a:endParaRPr sz="1800" b="1">
              <a:solidFill>
                <a:srgbClr val="FFFFFB"/>
              </a:solidFill>
              <a:latin typeface="Trebuchet MS"/>
              <a:ea typeface="+mn-ea"/>
              <a:cs typeface="Trebuchet MS"/>
            </a:endParaRPr>
          </a:p>
        </p:txBody>
      </p:sp>
      <p:pic>
        <p:nvPicPr>
          <p:cNvPr id="10" name="unsplash_image"/>
          <p:cNvPicPr/>
          <p:nvPr/>
        </p:nvPicPr>
        <p:blipFill rotWithShape="1">
          <a:blip r:embed="rId5"/>
          <a:stretch>
            <a:fillRect/>
          </a:stretch>
        </p:blipFill>
        <p:spPr>
          <a:xfrm>
            <a:off x="5747" y="180975"/>
            <a:ext cx="5143500" cy="3725333"/>
          </a:xfrm>
          <a:prstGeom prst="rect">
            <a:avLst/>
          </a:prstGeom>
        </p:spPr>
      </p:pic>
      <p:pic>
        <p:nvPicPr>
          <p:cNvPr id="11" name="unsplash_image"/>
          <p:cNvPicPr/>
          <p:nvPr/>
        </p:nvPicPr>
        <p:blipFill rotWithShape="1">
          <a:blip r:embed="rId6"/>
          <a:stretch>
            <a:fillRect/>
          </a:stretch>
        </p:blipFill>
        <p:spPr>
          <a:xfrm>
            <a:off x="0" y="3914775"/>
            <a:ext cx="5115594" cy="3407899"/>
          </a:xfrm>
          <a:prstGeom prst="rect">
            <a:avLst/>
          </a:prstGeom>
        </p:spPr>
      </p:pic>
      <p:sp>
        <p:nvSpPr>
          <p:cNvPr id="12" name="title copy"/>
          <p:cNvSpPr/>
          <p:nvPr/>
        </p:nvSpPr>
        <p:spPr>
          <a:xfrm>
            <a:off x="5543550" y="5467350"/>
            <a:ext cx="4114800" cy="1295400"/>
          </a:xfrm>
          <a:prstGeom prst="rect">
            <a:avLst/>
          </a:prstGeom>
        </p:spPr>
        <p:txBody>
          <a:bodyPr spcFirstLastPara="0" lIns="0" tIns="0" rIns="0" bIns="0" anchor="t"/>
          <a:lstStyle/>
          <a:p>
            <a:pPr algn="ctr" hangingPunct="0">
              <a:lnSpc>
                <a:spcPct val="83333"/>
              </a:lnSpc>
              <a:spcBef>
                <a:spcPct val="6667"/>
              </a:spcBef>
            </a:pPr>
            <a:r>
              <a:rPr sz="2550" b="1" i="1">
                <a:solidFill>
                  <a:srgbClr val="329BCE"/>
                </a:solidFill>
                <a:latin typeface="Lato"/>
                <a:ea typeface="+mn-ea"/>
                <a:cs typeface="Lato"/>
              </a:rPr>
              <a:t>Use your Limited FSA instead of your HSA to cover these expenses and watch your </a:t>
            </a:r>
          </a:p>
          <a:p>
            <a:pPr algn="ctr" hangingPunct="0">
              <a:lnSpc>
                <a:spcPct val="83333"/>
              </a:lnSpc>
            </a:pPr>
            <a:r>
              <a:rPr sz="2550" b="1" i="1">
                <a:solidFill>
                  <a:srgbClr val="329BCE"/>
                </a:solidFill>
                <a:latin typeface="Lato"/>
                <a:ea typeface="+mn-ea"/>
                <a:cs typeface="Lato"/>
              </a:rPr>
              <a:t>HSA grow!</a:t>
            </a:r>
          </a:p>
        </p:txBody>
      </p:sp>
    </p:spTree>
    <p:extLst>
      <p:ext uri="{BB962C8B-B14F-4D97-AF65-F5344CB8AC3E}">
        <p14:creationId xmlns:p14="http://schemas.microsoft.com/office/powerpoint/2010/main" val="39300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Tn>
                        </p:par>
                      </p:childTnLst>
                    </p:cTn>
                  </p:par>
                </p:childTnLst>
              </p:cTn>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3.31.2023 FSA Deadline - Standard"/>
        <p:cNvGrpSpPr/>
        <p:nvPr/>
      </p:nvGrpSpPr>
      <p:grpSpPr>
        <a:xfrm>
          <a:off x="0" y="0"/>
          <a:ext cx="0" cy="0"/>
          <a:chOff x="0" y="0"/>
          <a:chExt cx="0" cy="0"/>
        </a:xfrm>
      </p:grpSpPr>
      <p:pic>
        <p:nvPicPr>
          <p:cNvPr id="2" name="Shape2"/>
          <p:cNvPicPr/>
          <p:nvPr/>
        </p:nvPicPr>
        <p:blipFill rotWithShape="1">
          <a:blip r:embed="rId3"/>
          <a:stretch>
            <a:fillRect/>
          </a:stretch>
        </p:blipFill>
        <p:spPr>
          <a:xfrm rot="10800000">
            <a:off x="6715125" y="1343025"/>
            <a:ext cx="6819322" cy="1522322"/>
          </a:xfrm>
          <a:prstGeom prst="rect">
            <a:avLst/>
          </a:prstGeom>
        </p:spPr>
      </p:pic>
      <p:sp>
        <p:nvSpPr>
          <p:cNvPr id="3" name="title copy"/>
          <p:cNvSpPr/>
          <p:nvPr/>
        </p:nvSpPr>
        <p:spPr>
          <a:xfrm>
            <a:off x="428625" y="1285875"/>
            <a:ext cx="5775265" cy="2105025"/>
          </a:xfrm>
          <a:prstGeom prst="rect">
            <a:avLst/>
          </a:prstGeom>
        </p:spPr>
        <p:txBody>
          <a:bodyPr spcFirstLastPara="0" lIns="0" tIns="0" rIns="0" bIns="0" anchor="t"/>
          <a:lstStyle/>
          <a:p>
            <a:pPr algn="ctr" hangingPunct="0">
              <a:lnSpc>
                <a:spcPct val="108333"/>
              </a:lnSpc>
            </a:pPr>
            <a:r>
              <a:rPr sz="2250" dirty="0">
                <a:solidFill>
                  <a:srgbClr val="272424"/>
                </a:solidFill>
                <a:latin typeface="Lato"/>
                <a:ea typeface="+mn-ea"/>
                <a:cs typeface="Lato"/>
              </a:rPr>
              <a:t>File a claim and receive a check or direct deposit OR use your Flores Benefits Card.</a:t>
            </a:r>
            <a:r>
              <a:rPr sz="2250" dirty="0">
                <a:solidFill>
                  <a:srgbClr val="24588D"/>
                </a:solidFill>
                <a:latin typeface="Lato"/>
                <a:ea typeface="+mn-ea"/>
                <a:cs typeface="Lato"/>
              </a:rPr>
              <a:t> </a:t>
            </a:r>
          </a:p>
          <a:p>
            <a:pPr algn="ctr" hangingPunct="0">
              <a:lnSpc>
                <a:spcPct val="108333"/>
              </a:lnSpc>
            </a:pPr>
            <a:r>
              <a:rPr sz="2250" dirty="0">
                <a:solidFill>
                  <a:srgbClr val="24588D"/>
                </a:solidFill>
                <a:latin typeface="Lato"/>
                <a:ea typeface="+mn-ea"/>
                <a:cs typeface="Lato"/>
              </a:rPr>
              <a:t> </a:t>
            </a:r>
          </a:p>
          <a:p>
            <a:pPr algn="ctr" hangingPunct="0">
              <a:lnSpc>
                <a:spcPct val="108333"/>
              </a:lnSpc>
            </a:pPr>
            <a:r>
              <a:rPr sz="3000" b="1" dirty="0">
                <a:solidFill>
                  <a:srgbClr val="24588D"/>
                </a:solidFill>
                <a:latin typeface="Lato"/>
                <a:ea typeface="+mn-ea"/>
                <a:cs typeface="Lato"/>
              </a:rPr>
              <a:t>The entire Health Care FSA balance is available on </a:t>
            </a:r>
            <a:r>
              <a:rPr lang="en-US" sz="3000" b="1" dirty="0">
                <a:solidFill>
                  <a:srgbClr val="24588D"/>
                </a:solidFill>
                <a:latin typeface="Lato"/>
                <a:cs typeface="Lato"/>
              </a:rPr>
              <a:t>1/1/2024</a:t>
            </a:r>
            <a:r>
              <a:rPr sz="3000" b="1" dirty="0">
                <a:solidFill>
                  <a:srgbClr val="24588D"/>
                </a:solidFill>
                <a:latin typeface="Lato"/>
                <a:ea typeface="+mn-ea"/>
                <a:cs typeface="Lato"/>
              </a:rPr>
              <a:t>.</a:t>
            </a:r>
          </a:p>
        </p:txBody>
      </p:sp>
      <p:sp>
        <p:nvSpPr>
          <p:cNvPr id="4" name="title copy"/>
          <p:cNvSpPr/>
          <p:nvPr/>
        </p:nvSpPr>
        <p:spPr>
          <a:xfrm>
            <a:off x="6517967" y="2981325"/>
            <a:ext cx="6038850" cy="2971800"/>
          </a:xfrm>
          <a:prstGeom prst="rect">
            <a:avLst/>
          </a:prstGeom>
        </p:spPr>
        <p:txBody>
          <a:bodyPr spcFirstLastPara="0" lIns="0" tIns="0" rIns="0" bIns="0" anchor="t"/>
          <a:lstStyle/>
          <a:p>
            <a:pPr algn="ctr" hangingPunct="0">
              <a:lnSpc>
                <a:spcPct val="108333"/>
              </a:lnSpc>
            </a:pPr>
            <a:r>
              <a:rPr lang="en-US" sz="3000" dirty="0">
                <a:solidFill>
                  <a:srgbClr val="24588D"/>
                </a:solidFill>
                <a:latin typeface="Lato"/>
                <a:cs typeface="Lato"/>
              </a:rPr>
              <a:t>You can rollover up to $610 of your remaining balance into next year’s plan. </a:t>
            </a:r>
            <a:r>
              <a:rPr sz="3000" dirty="0">
                <a:solidFill>
                  <a:srgbClr val="24588D"/>
                </a:solidFill>
                <a:latin typeface="Lato"/>
                <a:ea typeface="+mn-ea"/>
                <a:cs typeface="Lato"/>
              </a:rPr>
              <a:t>All claims for 202</a:t>
            </a:r>
            <a:r>
              <a:rPr lang="en-US" sz="3000" dirty="0">
                <a:solidFill>
                  <a:srgbClr val="24588D"/>
                </a:solidFill>
                <a:latin typeface="Lato"/>
                <a:cs typeface="Lato"/>
              </a:rPr>
              <a:t>4</a:t>
            </a:r>
            <a:r>
              <a:rPr sz="3000" dirty="0">
                <a:solidFill>
                  <a:srgbClr val="24588D"/>
                </a:solidFill>
                <a:latin typeface="Lato"/>
                <a:ea typeface="+mn-ea"/>
                <a:cs typeface="Lato"/>
              </a:rPr>
              <a:t> services must be filed by </a:t>
            </a:r>
            <a:r>
              <a:rPr sz="3000" b="1" dirty="0">
                <a:solidFill>
                  <a:srgbClr val="24588D"/>
                </a:solidFill>
                <a:latin typeface="Lato"/>
                <a:ea typeface="+mn-ea"/>
                <a:cs typeface="Lato"/>
              </a:rPr>
              <a:t>M</a:t>
            </a:r>
            <a:r>
              <a:rPr lang="en-US" sz="3000" b="1" dirty="0">
                <a:solidFill>
                  <a:srgbClr val="24588D"/>
                </a:solidFill>
                <a:latin typeface="Lato"/>
                <a:ea typeface="+mn-ea"/>
                <a:cs typeface="Lato"/>
              </a:rPr>
              <a:t>arch 31, 2025</a:t>
            </a:r>
            <a:r>
              <a:rPr sz="3000" b="1" dirty="0">
                <a:solidFill>
                  <a:srgbClr val="24588D"/>
                </a:solidFill>
                <a:latin typeface="Lato"/>
                <a:ea typeface="+mn-ea"/>
                <a:cs typeface="Lato"/>
              </a:rPr>
              <a:t>. </a:t>
            </a:r>
          </a:p>
          <a:p>
            <a:pPr algn="ctr" hangingPunct="0">
              <a:lnSpc>
                <a:spcPct val="108333"/>
              </a:lnSpc>
            </a:pPr>
            <a:r>
              <a:rPr sz="3000" dirty="0">
                <a:solidFill>
                  <a:srgbClr val="24588D"/>
                </a:solidFill>
                <a:latin typeface="Lato"/>
                <a:ea typeface="+mn-ea"/>
                <a:cs typeface="Lato"/>
              </a:rPr>
              <a:t> </a:t>
            </a:r>
          </a:p>
          <a:p>
            <a:pPr algn="ctr" hangingPunct="0">
              <a:lnSpc>
                <a:spcPct val="108333"/>
              </a:lnSpc>
            </a:pPr>
            <a:endParaRPr sz="3000" b="1" dirty="0">
              <a:solidFill>
                <a:srgbClr val="24588D"/>
              </a:solidFill>
              <a:latin typeface="Lato"/>
              <a:ea typeface="+mn-ea"/>
              <a:cs typeface="Lato"/>
            </a:endParaRPr>
          </a:p>
        </p:txBody>
      </p:sp>
      <p:sp>
        <p:nvSpPr>
          <p:cNvPr id="5" name="title copy"/>
          <p:cNvSpPr/>
          <p:nvPr/>
        </p:nvSpPr>
        <p:spPr>
          <a:xfrm>
            <a:off x="714375" y="285750"/>
            <a:ext cx="6581775" cy="514350"/>
          </a:xfrm>
          <a:prstGeom prst="rect">
            <a:avLst/>
          </a:prstGeom>
        </p:spPr>
        <p:txBody>
          <a:bodyPr spcFirstLastPara="0" lIns="0" tIns="0" rIns="0" bIns="0" anchor="t"/>
          <a:lstStyle/>
          <a:p>
            <a:pPr algn="l" hangingPunct="0">
              <a:lnSpc>
                <a:spcPct val="75000"/>
              </a:lnSpc>
              <a:spcBef>
                <a:spcPct val="10000"/>
              </a:spcBef>
            </a:pPr>
            <a:r>
              <a:rPr sz="4500">
                <a:solidFill>
                  <a:srgbClr val="24588D"/>
                </a:solidFill>
                <a:latin typeface="Lato"/>
                <a:ea typeface="+mn-ea"/>
                <a:cs typeface="Lato"/>
              </a:rPr>
              <a:t>Access your balance</a:t>
            </a:r>
          </a:p>
        </p:txBody>
      </p:sp>
      <p:sp>
        <p:nvSpPr>
          <p:cNvPr id="6" name="title copy"/>
          <p:cNvSpPr/>
          <p:nvPr/>
        </p:nvSpPr>
        <p:spPr>
          <a:xfrm>
            <a:off x="7553325" y="295275"/>
            <a:ext cx="6581775" cy="514350"/>
          </a:xfrm>
          <a:prstGeom prst="rect">
            <a:avLst/>
          </a:prstGeom>
        </p:spPr>
        <p:txBody>
          <a:bodyPr spcFirstLastPara="0" lIns="0" tIns="0" rIns="0" bIns="0" anchor="t"/>
          <a:lstStyle/>
          <a:p>
            <a:pPr algn="l" hangingPunct="0">
              <a:lnSpc>
                <a:spcPct val="75000"/>
              </a:lnSpc>
              <a:spcBef>
                <a:spcPct val="10000"/>
              </a:spcBef>
            </a:pPr>
            <a:r>
              <a:rPr sz="4500">
                <a:solidFill>
                  <a:srgbClr val="24588D"/>
                </a:solidFill>
                <a:latin typeface="Lato"/>
                <a:ea typeface="+mn-ea"/>
                <a:cs typeface="Lato"/>
              </a:rPr>
              <a:t>Claims deadline</a:t>
            </a:r>
          </a:p>
        </p:txBody>
      </p:sp>
      <p:pic>
        <p:nvPicPr>
          <p:cNvPr id="7" name="Shape-8"/>
          <p:cNvPicPr/>
          <p:nvPr/>
        </p:nvPicPr>
        <p:blipFill rotWithShape="1">
          <a:blip r:embed="rId4"/>
          <a:stretch>
            <a:fillRect/>
          </a:stretch>
        </p:blipFill>
        <p:spPr>
          <a:xfrm>
            <a:off x="6772275" y="923925"/>
            <a:ext cx="5288982" cy="134059"/>
          </a:xfrm>
          <a:prstGeom prst="rect">
            <a:avLst/>
          </a:prstGeom>
        </p:spPr>
      </p:pic>
      <p:sp>
        <p:nvSpPr>
          <p:cNvPr id="8" name="Title"/>
          <p:cNvSpPr/>
          <p:nvPr/>
        </p:nvSpPr>
        <p:spPr>
          <a:xfrm>
            <a:off x="6877050" y="1524000"/>
            <a:ext cx="5629275" cy="1104900"/>
          </a:xfrm>
          <a:prstGeom prst="rect">
            <a:avLst/>
          </a:prstGeom>
        </p:spPr>
        <p:txBody>
          <a:bodyPr spcFirstLastPara="0" lIns="95250" tIns="95250" rIns="95250" bIns="0" anchor="t"/>
          <a:lstStyle/>
          <a:p>
            <a:pPr algn="ctr" hangingPunct="0">
              <a:lnSpc>
                <a:spcPct val="100000"/>
              </a:lnSpc>
            </a:pPr>
            <a:r>
              <a:rPr sz="3000" b="1" dirty="0">
                <a:solidFill>
                  <a:srgbClr val="FFFFFF"/>
                </a:solidFill>
                <a:latin typeface="Lato"/>
                <a:ea typeface="+mn-ea"/>
                <a:cs typeface="Lato"/>
              </a:rPr>
              <a:t>Claims Filing Deadline:</a:t>
            </a:r>
            <a:r>
              <a:rPr sz="3000" dirty="0">
                <a:solidFill>
                  <a:srgbClr val="FFFFFF"/>
                </a:solidFill>
                <a:latin typeface="Lato"/>
                <a:ea typeface="+mn-ea"/>
                <a:cs typeface="Lato"/>
              </a:rPr>
              <a:t> </a:t>
            </a:r>
          </a:p>
          <a:p>
            <a:pPr algn="ctr" hangingPunct="0">
              <a:lnSpc>
                <a:spcPct val="100000"/>
              </a:lnSpc>
            </a:pPr>
            <a:r>
              <a:rPr lang="en-US" sz="3000" b="1" dirty="0">
                <a:solidFill>
                  <a:srgbClr val="FFFFFF"/>
                </a:solidFill>
                <a:latin typeface="Lato"/>
                <a:ea typeface="+mn-ea"/>
                <a:cs typeface="Lato"/>
              </a:rPr>
              <a:t>March 31, 2025</a:t>
            </a:r>
            <a:endParaRPr sz="3000" b="1" dirty="0">
              <a:solidFill>
                <a:srgbClr val="FFFFFF"/>
              </a:solidFill>
              <a:latin typeface="Lato"/>
              <a:ea typeface="+mn-ea"/>
              <a:cs typeface="Lato"/>
            </a:endParaRPr>
          </a:p>
        </p:txBody>
      </p:sp>
      <p:pic>
        <p:nvPicPr>
          <p:cNvPr id="9" name="flores-card.jpg"/>
          <p:cNvPicPr/>
          <p:nvPr/>
        </p:nvPicPr>
        <p:blipFill rotWithShape="1">
          <a:blip r:embed="rId5"/>
          <a:stretch>
            <a:fillRect/>
          </a:stretch>
        </p:blipFill>
        <p:spPr>
          <a:xfrm>
            <a:off x="1314450" y="3848100"/>
            <a:ext cx="3533702" cy="2314575"/>
          </a:xfrm>
          <a:prstGeom prst="rect">
            <a:avLst/>
          </a:prstGeom>
        </p:spPr>
      </p:pic>
      <p:pic>
        <p:nvPicPr>
          <p:cNvPr id="10" name="Shape-8"/>
          <p:cNvPicPr/>
          <p:nvPr/>
        </p:nvPicPr>
        <p:blipFill rotWithShape="1">
          <a:blip r:embed="rId4"/>
          <a:stretch>
            <a:fillRect/>
          </a:stretch>
        </p:blipFill>
        <p:spPr>
          <a:xfrm>
            <a:off x="666750" y="904875"/>
            <a:ext cx="5288982" cy="134059"/>
          </a:xfrm>
          <a:prstGeom prst="rect">
            <a:avLst/>
          </a:prstGeom>
        </p:spPr>
      </p:pic>
    </p:spTree>
    <p:extLst>
      <p:ext uri="{BB962C8B-B14F-4D97-AF65-F5344CB8AC3E}">
        <p14:creationId xmlns:p14="http://schemas.microsoft.com/office/powerpoint/2010/main" val="39300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Tn>
                        </p:par>
                      </p:childTnLst>
                    </p:cTn>
                  </p:par>
                </p:childTnLst>
              </p:cTn>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8CCE86E8593444B00AA4F2DCC3CF6A" ma:contentTypeVersion="12" ma:contentTypeDescription="Create a new document." ma:contentTypeScope="" ma:versionID="e3c558a6a17cabc0da72bb0b8a49be1d">
  <xsd:schema xmlns:xsd="http://www.w3.org/2001/XMLSchema" xmlns:xs="http://www.w3.org/2001/XMLSchema" xmlns:p="http://schemas.microsoft.com/office/2006/metadata/properties" xmlns:ns2="0cf4ac10-675c-49f8-97ab-3e060a786e22" xmlns:ns3="f8f99fc4-1312-4beb-9e17-777c9ada24d1" targetNamespace="http://schemas.microsoft.com/office/2006/metadata/properties" ma:root="true" ma:fieldsID="532df7a8467855dc48ad2ad282d3e97c" ns2:_="" ns3:_="">
    <xsd:import namespace="0cf4ac10-675c-49f8-97ab-3e060a786e22"/>
    <xsd:import namespace="f8f99fc4-1312-4beb-9e17-777c9ada2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4ac10-675c-49f8-97ab-3e060a786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f99fc4-1312-4beb-9e17-777c9ada24d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AE5E63-781E-4680-A593-94522BB118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f4ac10-675c-49f8-97ab-3e060a786e22"/>
    <ds:schemaRef ds:uri="f8f99fc4-1312-4beb-9e17-777c9ada24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B0676F-BE55-4A30-A70C-AFF094005044}">
  <ds:schemaRefs>
    <ds:schemaRef ds:uri="http://purl.org/dc/elements/1.1/"/>
    <ds:schemaRef ds:uri="http://schemas.microsoft.com/office/2006/documentManagement/types"/>
    <ds:schemaRef ds:uri="0cf4ac10-675c-49f8-97ab-3e060a786e22"/>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f8f99fc4-1312-4beb-9e17-777c9ada24d1"/>
    <ds:schemaRef ds:uri="http://www.w3.org/XML/1998/namespace"/>
  </ds:schemaRefs>
</ds:datastoreItem>
</file>

<file path=customXml/itemProps3.xml><?xml version="1.0" encoding="utf-8"?>
<ds:datastoreItem xmlns:ds="http://schemas.openxmlformats.org/officeDocument/2006/customXml" ds:itemID="{3C91741B-F9AA-485D-84A2-A1E9673D9E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889</Words>
  <Application>Microsoft Office PowerPoint</Application>
  <PresentationFormat>Custom</PresentationFormat>
  <Paragraphs>203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Calibri</vt:lpstr>
      <vt:lpstr>Segoe UI</vt:lpstr>
      <vt:lpstr>Lato</vt:lpstr>
      <vt:lpstr>Rokkitt</vt:lpstr>
      <vt:lpstr>Trebuchet MS</vt:lpstr>
      <vt:lpstr>Arial</vt:lpstr>
      <vt:lpstr>Lato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
  <cp:lastModifiedBy/>
  <cp:revision>13</cp:revision>
  <dcterms:created xsi:type="dcterms:W3CDTF">2021-09-23T13:05:59Z</dcterms:created>
  <dcterms:modified xsi:type="dcterms:W3CDTF">2023-10-03T16:58:24Z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0x010100DD8CCE86E8593444B00AA4F2DCC3CF6A</vt:lpwstr>
  </property>
</Properties>
</file>